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19" r:id="rId1"/>
  </p:sldMasterIdLst>
  <p:notesMasterIdLst>
    <p:notesMasterId r:id="rId5"/>
  </p:notesMasterIdLst>
  <p:sldIdLst>
    <p:sldId id="2146847964" r:id="rId2"/>
    <p:sldId id="2146847965" r:id="rId3"/>
    <p:sldId id="2146847966" r:id="rId4"/>
  </p:sldIdLst>
  <p:sldSz cx="9906000" cy="6858000" type="A4"/>
  <p:notesSz cx="6735763" cy="986948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7E2E-C396-4230-BD37-1F9D652D65A5}" v="8" dt="2023-11-30T10:47:32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56"/>
      </p:cViewPr>
      <p:guideLst>
        <p:guide pos="312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2024/4/12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9741"/>
            <a:ext cx="5389563" cy="3885862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403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3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26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endParaRPr lang="en-GB" alt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DEBF-83B4-4700-A6AE-47FB7B92A29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A461-53AF-4BB7-ADA1-B6429EB7C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6234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E20DA-97AF-061F-5ECA-0341C1421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59742"/>
              </p:ext>
            </p:extLst>
          </p:nvPr>
        </p:nvGraphicFramePr>
        <p:xfrm>
          <a:off x="3693901" y="536897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67" name="表 166">
            <a:extLst>
              <a:ext uri="{FF2B5EF4-FFF2-40B4-BE49-F238E27FC236}">
                <a16:creationId xmlns:a16="http://schemas.microsoft.com/office/drawing/2014/main" id="{7899E61A-B834-4FE0-F0F0-23242F023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0782"/>
              </p:ext>
            </p:extLst>
          </p:nvPr>
        </p:nvGraphicFramePr>
        <p:xfrm>
          <a:off x="1780059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２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37DD9ABA-1C06-5DFA-D596-43AE5F44A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0962"/>
              </p:ext>
            </p:extLst>
          </p:nvPr>
        </p:nvGraphicFramePr>
        <p:xfrm>
          <a:off x="159830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１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456663D0-9E12-F095-220B-E54FC65D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79914"/>
              </p:ext>
            </p:extLst>
          </p:nvPr>
        </p:nvGraphicFramePr>
        <p:xfrm>
          <a:off x="3694566" y="2934374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経営方針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875B59-F8F7-C3F3-97C8-37DCCCFE351F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>
                <a:solidFill>
                  <a:prstClr val="black"/>
                </a:solidFill>
                <a:latin typeface="+mn-lt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将来ビジョン実現ツリー（全社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3" name="直線矢印コネクタ 3">
            <a:extLst>
              <a:ext uri="{FF2B5EF4-FFF2-40B4-BE49-F238E27FC236}">
                <a16:creationId xmlns:a16="http://schemas.microsoft.com/office/drawing/2014/main" id="{79663AE9-104C-277D-1A03-1FEF0AC3DE27}"/>
              </a:ext>
            </a:extLst>
          </p:cNvPr>
          <p:cNvCxnSpPr>
            <a:cxnSpLocks/>
            <a:stCxn id="45" idx="2"/>
            <a:endCxn id="111" idx="0"/>
          </p:cNvCxnSpPr>
          <p:nvPr/>
        </p:nvCxnSpPr>
        <p:spPr>
          <a:xfrm rot="5400000">
            <a:off x="3121586" y="2403348"/>
            <a:ext cx="478994" cy="31869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61E9F5D-4B5F-14EC-BBAA-6133251CCDEA}"/>
              </a:ext>
            </a:extLst>
          </p:cNvPr>
          <p:cNvCxnSpPr>
            <a:cxnSpLocks/>
            <a:stCxn id="45" idx="2"/>
            <a:endCxn id="112" idx="0"/>
          </p:cNvCxnSpPr>
          <p:nvPr/>
        </p:nvCxnSpPr>
        <p:spPr>
          <a:xfrm flipH="1">
            <a:off x="4953000" y="3757334"/>
            <a:ext cx="1566" cy="478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1FC5-4DFA-23F7-EF98-59D1DA7F16EA}"/>
              </a:ext>
            </a:extLst>
          </p:cNvPr>
          <p:cNvSpPr txBox="1"/>
          <p:nvPr/>
        </p:nvSpPr>
        <p:spPr>
          <a:xfrm>
            <a:off x="4498163" y="3785245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7" name="直線矢印コネクタ 60">
            <a:extLst>
              <a:ext uri="{FF2B5EF4-FFF2-40B4-BE49-F238E27FC236}">
                <a16:creationId xmlns:a16="http://schemas.microsoft.com/office/drawing/2014/main" id="{34643976-8032-8259-3982-852B9B405934}"/>
              </a:ext>
            </a:extLst>
          </p:cNvPr>
          <p:cNvCxnSpPr>
            <a:cxnSpLocks/>
            <a:stCxn id="45" idx="2"/>
            <a:endCxn id="113" idx="0"/>
          </p:cNvCxnSpPr>
          <p:nvPr/>
        </p:nvCxnSpPr>
        <p:spPr>
          <a:xfrm rot="16200000" flipH="1">
            <a:off x="6359044" y="2352856"/>
            <a:ext cx="478994" cy="32879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4B0F073-628F-C3C1-024C-F26CA7AD2DA3}"/>
              </a:ext>
            </a:extLst>
          </p:cNvPr>
          <p:cNvSpPr/>
          <p:nvPr/>
        </p:nvSpPr>
        <p:spPr bwMode="gray">
          <a:xfrm>
            <a:off x="7337571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4F6E653-FB93-E7D7-E736-B7FC0866FBDC}"/>
              </a:ext>
            </a:extLst>
          </p:cNvPr>
          <p:cNvSpPr/>
          <p:nvPr/>
        </p:nvSpPr>
        <p:spPr bwMode="gray">
          <a:xfrm>
            <a:off x="7837170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n-lt"/>
                <a:cs typeface="+mn-cs"/>
              </a:rPr>
              <a:t>6</a:t>
            </a:r>
            <a:endParaRPr kumimoji="1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AEB9C6C-DAC4-BCBA-AC68-8401701C5D21}"/>
              </a:ext>
            </a:extLst>
          </p:cNvPr>
          <p:cNvSpPr txBox="1"/>
          <p:nvPr/>
        </p:nvSpPr>
        <p:spPr bwMode="gray">
          <a:xfrm>
            <a:off x="7608993" y="6647947"/>
            <a:ext cx="19773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6E84AB9-0419-DE6A-5FDF-A8DCD5C12AAE}"/>
              </a:ext>
            </a:extLst>
          </p:cNvPr>
          <p:cNvSpPr txBox="1"/>
          <p:nvPr/>
        </p:nvSpPr>
        <p:spPr bwMode="gray">
          <a:xfrm>
            <a:off x="8052256" y="6617169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1" lang="ja-JP" altLang="en-US" sz="1400">
                <a:solidFill>
                  <a:prstClr val="black"/>
                </a:solidFill>
                <a:latin typeface="+mn-lt"/>
                <a:cs typeface="+mn-cs"/>
              </a:rPr>
              <a:t>⑤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における優先順位</a:t>
            </a:r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7CBFDE4E-D608-EB61-2ED2-DD26486BDDEE}"/>
              </a:ext>
            </a:extLst>
          </p:cNvPr>
          <p:cNvGraphicFramePr>
            <a:graphicFrameLocks noGrp="1"/>
          </p:cNvGraphicFramePr>
          <p:nvPr/>
        </p:nvGraphicFramePr>
        <p:xfrm>
          <a:off x="415925" y="537601"/>
          <a:ext cx="2654822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822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69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移行戦略 </a:t>
                      </a:r>
                      <a:r>
                        <a:rPr kumimoji="1" lang="en-US" altLang="ja-JP" sz="1400" b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ストーリー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1747101">
                <a:tc>
                  <a:txBody>
                    <a:bodyPr/>
                    <a:lstStyle/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これから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90" name="表 13">
            <a:extLst>
              <a:ext uri="{FF2B5EF4-FFF2-40B4-BE49-F238E27FC236}">
                <a16:creationId xmlns:a16="http://schemas.microsoft.com/office/drawing/2014/main" id="{C88CE296-7E1C-015E-0548-D88844614F16}"/>
              </a:ext>
            </a:extLst>
          </p:cNvPr>
          <p:cNvGraphicFramePr>
            <a:graphicFrameLocks noGrp="1"/>
          </p:cNvGraphicFramePr>
          <p:nvPr/>
        </p:nvGraphicFramePr>
        <p:xfrm>
          <a:off x="6982516" y="537600"/>
          <a:ext cx="2520000" cy="207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113982714"/>
                    </a:ext>
                  </a:extLst>
                </a:gridCol>
              </a:tblGrid>
              <a:tr h="291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市場適合性・市場分析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8196"/>
                  </a:ext>
                </a:extLst>
              </a:tr>
              <a:tr h="833256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誰にどの程度求められているか</a:t>
                      </a:r>
                      <a:endParaRPr kumimoji="1" lang="en-US" altLang="ja-JP" sz="1050" u="sng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53953"/>
                  </a:ext>
                </a:extLst>
              </a:tr>
              <a:tr h="939902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ビジネスとしての成立可否、ビジネス上のリスク等について</a:t>
                      </a:r>
                      <a:endParaRPr kumimoji="1" lang="ja-JP" altLang="en-US" sz="1050" u="sng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06139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0F06A14-6889-4F45-6B9C-AE34D04F530E}"/>
              </a:ext>
            </a:extLst>
          </p:cNvPr>
          <p:cNvSpPr txBox="1"/>
          <p:nvPr/>
        </p:nvSpPr>
        <p:spPr>
          <a:xfrm>
            <a:off x="7235469" y="6316367"/>
            <a:ext cx="96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 ④ ⑤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7CDCAB-ED31-7E48-5906-8D68AD4E900D}"/>
              </a:ext>
            </a:extLst>
          </p:cNvPr>
          <p:cNvSpPr txBox="1"/>
          <p:nvPr/>
        </p:nvSpPr>
        <p:spPr bwMode="gray">
          <a:xfrm>
            <a:off x="8052256" y="6384356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：ツール３へ転記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F511F5B-1787-813E-094C-E4AE7451D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01545"/>
              </p:ext>
            </p:extLst>
          </p:nvPr>
        </p:nvGraphicFramePr>
        <p:xfrm>
          <a:off x="3693901" y="1735366"/>
          <a:ext cx="2520000" cy="82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ありたい姿をどう実現するか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493837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DF5A06B4-3CB9-8770-D642-E25727999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0402"/>
              </p:ext>
            </p:extLst>
          </p:nvPr>
        </p:nvGraphicFramePr>
        <p:xfrm>
          <a:off x="507600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9933899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2" name="表 111">
            <a:extLst>
              <a:ext uri="{FF2B5EF4-FFF2-40B4-BE49-F238E27FC236}">
                <a16:creationId xmlns:a16="http://schemas.microsoft.com/office/drawing/2014/main" id="{F1FA98EA-0FFC-B8E7-CFBF-F3AE5643A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7713"/>
              </p:ext>
            </p:extLst>
          </p:nvPr>
        </p:nvGraphicFramePr>
        <p:xfrm>
          <a:off x="3667782" y="4236328"/>
          <a:ext cx="25704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18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85218">
                  <a:extLst>
                    <a:ext uri="{9D8B030D-6E8A-4147-A177-3AD203B41FA5}">
                      <a16:colId xmlns:a16="http://schemas.microsoft.com/office/drawing/2014/main" val="89488976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3" name="表 112">
            <a:extLst>
              <a:ext uri="{FF2B5EF4-FFF2-40B4-BE49-F238E27FC236}">
                <a16:creationId xmlns:a16="http://schemas.microsoft.com/office/drawing/2014/main" id="{59ED9EAD-44EA-D2C8-B97B-66307796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90614"/>
              </p:ext>
            </p:extLst>
          </p:nvPr>
        </p:nvGraphicFramePr>
        <p:xfrm>
          <a:off x="6982516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20346387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cxnSp>
        <p:nvCxnSpPr>
          <p:cNvPr id="130" name="直線矢印コネクタ 68">
            <a:extLst>
              <a:ext uri="{FF2B5EF4-FFF2-40B4-BE49-F238E27FC236}">
                <a16:creationId xmlns:a16="http://schemas.microsoft.com/office/drawing/2014/main" id="{753FED92-08C6-109B-E6BC-5D186EDDC5A8}"/>
              </a:ext>
            </a:extLst>
          </p:cNvPr>
          <p:cNvCxnSpPr>
            <a:cxnSpLocks/>
            <a:stCxn id="111" idx="2"/>
            <a:endCxn id="124" idx="0"/>
          </p:cNvCxnSpPr>
          <p:nvPr/>
        </p:nvCxnSpPr>
        <p:spPr>
          <a:xfrm rot="5400000">
            <a:off x="1099070" y="4863614"/>
            <a:ext cx="472856" cy="864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68">
            <a:extLst>
              <a:ext uri="{FF2B5EF4-FFF2-40B4-BE49-F238E27FC236}">
                <a16:creationId xmlns:a16="http://schemas.microsoft.com/office/drawing/2014/main" id="{666D62F9-710E-655A-ED87-6FAAC960F132}"/>
              </a:ext>
            </a:extLst>
          </p:cNvPr>
          <p:cNvCxnSpPr>
            <a:cxnSpLocks/>
            <a:stCxn id="111" idx="2"/>
            <a:endCxn id="167" idx="0"/>
          </p:cNvCxnSpPr>
          <p:nvPr/>
        </p:nvCxnSpPr>
        <p:spPr>
          <a:xfrm rot="16200000" flipH="1">
            <a:off x="1909184" y="4917704"/>
            <a:ext cx="472856" cy="756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68">
            <a:extLst>
              <a:ext uri="{FF2B5EF4-FFF2-40B4-BE49-F238E27FC236}">
                <a16:creationId xmlns:a16="http://schemas.microsoft.com/office/drawing/2014/main" id="{EE6D0600-79A0-1521-2ADD-B14D519DD3F1}"/>
              </a:ext>
            </a:extLst>
          </p:cNvPr>
          <p:cNvCxnSpPr>
            <a:cxnSpLocks/>
            <a:stCxn id="112" idx="2"/>
            <a:endCxn id="171" idx="0"/>
          </p:cNvCxnSpPr>
          <p:nvPr/>
        </p:nvCxnSpPr>
        <p:spPr>
          <a:xfrm rot="5400000">
            <a:off x="4311999" y="4891143"/>
            <a:ext cx="472856" cy="8091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68">
            <a:extLst>
              <a:ext uri="{FF2B5EF4-FFF2-40B4-BE49-F238E27FC236}">
                <a16:creationId xmlns:a16="http://schemas.microsoft.com/office/drawing/2014/main" id="{CBF1A109-0785-D54C-2A0A-6AD2EBF1293E}"/>
              </a:ext>
            </a:extLst>
          </p:cNvPr>
          <p:cNvCxnSpPr>
            <a:cxnSpLocks/>
            <a:stCxn id="112" idx="2"/>
            <a:endCxn id="172" idx="0"/>
          </p:cNvCxnSpPr>
          <p:nvPr/>
        </p:nvCxnSpPr>
        <p:spPr>
          <a:xfrm rot="16200000" flipH="1">
            <a:off x="5122113" y="4890175"/>
            <a:ext cx="472856" cy="8110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68">
            <a:extLst>
              <a:ext uri="{FF2B5EF4-FFF2-40B4-BE49-F238E27FC236}">
                <a16:creationId xmlns:a16="http://schemas.microsoft.com/office/drawing/2014/main" id="{CF5E6AD0-FB01-1F4F-CFB4-D6BA57962BF1}"/>
              </a:ext>
            </a:extLst>
          </p:cNvPr>
          <p:cNvCxnSpPr>
            <a:cxnSpLocks/>
            <a:stCxn id="113" idx="2"/>
            <a:endCxn id="175" idx="0"/>
          </p:cNvCxnSpPr>
          <p:nvPr/>
        </p:nvCxnSpPr>
        <p:spPr>
          <a:xfrm rot="5400000">
            <a:off x="7576986" y="4866614"/>
            <a:ext cx="472856" cy="858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68">
            <a:extLst>
              <a:ext uri="{FF2B5EF4-FFF2-40B4-BE49-F238E27FC236}">
                <a16:creationId xmlns:a16="http://schemas.microsoft.com/office/drawing/2014/main" id="{BF8CA0F3-FE03-5283-0E0E-4BF6AB80694A}"/>
              </a:ext>
            </a:extLst>
          </p:cNvPr>
          <p:cNvCxnSpPr>
            <a:cxnSpLocks/>
            <a:stCxn id="113" idx="2"/>
            <a:endCxn id="176" idx="0"/>
          </p:cNvCxnSpPr>
          <p:nvPr/>
        </p:nvCxnSpPr>
        <p:spPr>
          <a:xfrm rot="16200000" flipH="1">
            <a:off x="8387100" y="4914703"/>
            <a:ext cx="472856" cy="762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表 170">
            <a:extLst>
              <a:ext uri="{FF2B5EF4-FFF2-40B4-BE49-F238E27FC236}">
                <a16:creationId xmlns:a16="http://schemas.microsoft.com/office/drawing/2014/main" id="{6358B8AC-5057-C833-2877-D6B74ADC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6867"/>
              </p:ext>
            </p:extLst>
          </p:nvPr>
        </p:nvGraphicFramePr>
        <p:xfrm>
          <a:off x="3400288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2" name="表 171">
            <a:extLst>
              <a:ext uri="{FF2B5EF4-FFF2-40B4-BE49-F238E27FC236}">
                <a16:creationId xmlns:a16="http://schemas.microsoft.com/office/drawing/2014/main" id="{C8106461-D6A3-7DB4-AA2E-5EF18AA1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6429"/>
              </p:ext>
            </p:extLst>
          </p:nvPr>
        </p:nvGraphicFramePr>
        <p:xfrm>
          <a:off x="5020517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４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5" name="表 174">
            <a:extLst>
              <a:ext uri="{FF2B5EF4-FFF2-40B4-BE49-F238E27FC236}">
                <a16:creationId xmlns:a16="http://schemas.microsoft.com/office/drawing/2014/main" id="{5A3F7873-9E4A-55D9-A48C-6B39F8955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68166"/>
              </p:ext>
            </p:extLst>
          </p:nvPr>
        </p:nvGraphicFramePr>
        <p:xfrm>
          <a:off x="664074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５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6" name="表 175">
            <a:extLst>
              <a:ext uri="{FF2B5EF4-FFF2-40B4-BE49-F238E27FC236}">
                <a16:creationId xmlns:a16="http://schemas.microsoft.com/office/drawing/2014/main" id="{8A724720-EE0D-48EE-243B-E741B20E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8332"/>
              </p:ext>
            </p:extLst>
          </p:nvPr>
        </p:nvGraphicFramePr>
        <p:xfrm>
          <a:off x="826097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６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10BDFEEA-BAEA-B142-2FE8-19DCEDAAF7DA}"/>
              </a:ext>
            </a:extLst>
          </p:cNvPr>
          <p:cNvSpPr txBox="1"/>
          <p:nvPr/>
        </p:nvSpPr>
        <p:spPr>
          <a:xfrm>
            <a:off x="1335947" y="5088921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BA694B1-3503-5E72-78E6-A5CDDCE0BDF8}"/>
              </a:ext>
            </a:extLst>
          </p:cNvPr>
          <p:cNvSpPr txBox="1"/>
          <p:nvPr/>
        </p:nvSpPr>
        <p:spPr>
          <a:xfrm>
            <a:off x="4533816" y="5081183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39370724-7204-3662-7FB6-159A30B3B000}"/>
              </a:ext>
            </a:extLst>
          </p:cNvPr>
          <p:cNvSpPr txBox="1"/>
          <p:nvPr/>
        </p:nvSpPr>
        <p:spPr>
          <a:xfrm>
            <a:off x="7808846" y="5075188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4E1ADB-8977-BA06-4C0D-BE64836E2899}"/>
              </a:ext>
            </a:extLst>
          </p:cNvPr>
          <p:cNvCxnSpPr>
            <a:cxnSpLocks/>
            <a:stCxn id="21" idx="2"/>
            <a:endCxn id="45" idx="0"/>
          </p:cNvCxnSpPr>
          <p:nvPr/>
        </p:nvCxnSpPr>
        <p:spPr bwMode="gray">
          <a:xfrm>
            <a:off x="4953901" y="2558866"/>
            <a:ext cx="665" cy="37550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1543C50-A39E-D489-A18A-F0F79990E6A6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 bwMode="gray">
          <a:xfrm>
            <a:off x="4953901" y="1359857"/>
            <a:ext cx="0" cy="37550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DCFB58-22D9-20E4-94FE-C7804F6B52A8}"/>
              </a:ext>
            </a:extLst>
          </p:cNvPr>
          <p:cNvSpPr txBox="1"/>
          <p:nvPr/>
        </p:nvSpPr>
        <p:spPr>
          <a:xfrm>
            <a:off x="280470" y="3855859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7780E5-4256-6A51-7CA8-6FC7001947F6}"/>
              </a:ext>
            </a:extLst>
          </p:cNvPr>
          <p:cNvSpPr txBox="1"/>
          <p:nvPr/>
        </p:nvSpPr>
        <p:spPr>
          <a:xfrm>
            <a:off x="107159" y="51340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32B62-B6CB-4A74-F788-3FDDA5AABACD}"/>
              </a:ext>
            </a:extLst>
          </p:cNvPr>
          <p:cNvSpPr txBox="1"/>
          <p:nvPr/>
        </p:nvSpPr>
        <p:spPr>
          <a:xfrm>
            <a:off x="3279367" y="3181199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E3D0C2-FD18-EBE9-07A6-F6C4E6553257}"/>
              </a:ext>
            </a:extLst>
          </p:cNvPr>
          <p:cNvSpPr txBox="1"/>
          <p:nvPr/>
        </p:nvSpPr>
        <p:spPr>
          <a:xfrm>
            <a:off x="3279367" y="1939667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E5CE-9E65-3AE7-D6A2-6AA73DFCBD1B}"/>
              </a:ext>
            </a:extLst>
          </p:cNvPr>
          <p:cNvSpPr txBox="1"/>
          <p:nvPr/>
        </p:nvSpPr>
        <p:spPr>
          <a:xfrm>
            <a:off x="3288630" y="870858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6422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60">
            <a:extLst>
              <a:ext uri="{FF2B5EF4-FFF2-40B4-BE49-F238E27FC236}">
                <a16:creationId xmlns:a16="http://schemas.microsoft.com/office/drawing/2014/main" id="{2B3EE359-46D7-4F2E-AED1-D28D5189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0959"/>
              </p:ext>
            </p:extLst>
          </p:nvPr>
        </p:nvGraphicFramePr>
        <p:xfrm>
          <a:off x="415922" y="1814913"/>
          <a:ext cx="9074151" cy="430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8051">
                  <a:extLst>
                    <a:ext uri="{9D8B030D-6E8A-4147-A177-3AD203B41FA5}">
                      <a16:colId xmlns:a16="http://schemas.microsoft.com/office/drawing/2014/main" val="3424383783"/>
                    </a:ext>
                  </a:extLst>
                </a:gridCol>
                <a:gridCol w="1392920">
                  <a:extLst>
                    <a:ext uri="{9D8B030D-6E8A-4147-A177-3AD203B41FA5}">
                      <a16:colId xmlns:a16="http://schemas.microsoft.com/office/drawing/2014/main" val="4237322295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013708153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123830088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879217751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4148829432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743501876"/>
                    </a:ext>
                  </a:extLst>
                </a:gridCol>
              </a:tblGrid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ヒト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社内キーパーソン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574531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社外キーパーソン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149449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モノ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82273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カネ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09746"/>
                  </a:ext>
                </a:extLst>
              </a:tr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知的財産権</a:t>
                      </a:r>
                      <a:br>
                        <a:rPr kumimoji="1" lang="en-US" altLang="ja-JP" sz="1400"/>
                      </a:br>
                      <a:r>
                        <a:rPr kumimoji="1" lang="ja-JP" altLang="en-US" sz="900"/>
                        <a:t>（特許・商標・意匠など）</a:t>
                      </a:r>
                      <a:endParaRPr kumimoji="1" lang="ja-JP" altLang="en-US" sz="14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230749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その他の無形資産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0697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無形資産の</a:t>
                      </a:r>
                      <a:endParaRPr kumimoji="1" lang="en-US" altLang="ja-JP" sz="1200"/>
                    </a:p>
                    <a:p>
                      <a:pPr algn="ctr"/>
                      <a:r>
                        <a:rPr kumimoji="1" lang="ja-JP" altLang="en-US" sz="1200"/>
                        <a:t>獲得・強化に向けた打ち手</a:t>
                      </a:r>
                      <a:endParaRPr kumimoji="1" lang="en-US" altLang="ja-JP" sz="120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000"/>
                        <a:t>KPI</a:t>
                      </a:r>
                      <a:r>
                        <a:rPr kumimoji="1" lang="ja-JP" altLang="en-US" sz="1000"/>
                        <a:t>管理表へ転記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883494"/>
                  </a:ext>
                </a:extLst>
              </a:tr>
            </a:tbl>
          </a:graphicData>
        </a:graphic>
      </p:graphicFrame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9DCB24C6-D503-4B86-ACA4-FA9DE846F2C8}"/>
              </a:ext>
            </a:extLst>
          </p:cNvPr>
          <p:cNvSpPr/>
          <p:nvPr/>
        </p:nvSpPr>
        <p:spPr bwMode="gray">
          <a:xfrm>
            <a:off x="2328420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事業活動・業務１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1537DAE-4283-4944-BB84-72717B3A726D}"/>
              </a:ext>
            </a:extLst>
          </p:cNvPr>
          <p:cNvSpPr/>
          <p:nvPr/>
        </p:nvSpPr>
        <p:spPr bwMode="gray">
          <a:xfrm>
            <a:off x="3768299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90564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事業活動・業務２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0ADEE92-9A44-4FD3-A70C-7965FF0F2960}"/>
              </a:ext>
            </a:extLst>
          </p:cNvPr>
          <p:cNvSpPr/>
          <p:nvPr/>
        </p:nvSpPr>
        <p:spPr bwMode="gray">
          <a:xfrm>
            <a:off x="5208177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３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7B758773-0FB1-4121-ACC7-1BAEB4D9510A}"/>
              </a:ext>
            </a:extLst>
          </p:cNvPr>
          <p:cNvSpPr/>
          <p:nvPr/>
        </p:nvSpPr>
        <p:spPr bwMode="gray">
          <a:xfrm>
            <a:off x="6648055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４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9491391E-0BB9-4E4E-817D-E53FD02D75B1}"/>
              </a:ext>
            </a:extLst>
          </p:cNvPr>
          <p:cNvSpPr/>
          <p:nvPr/>
        </p:nvSpPr>
        <p:spPr bwMode="gray">
          <a:xfrm>
            <a:off x="8087934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５</a:t>
            </a:r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4BCB8508-1E23-A163-5A70-150D10385380}"/>
              </a:ext>
            </a:extLst>
          </p:cNvPr>
          <p:cNvGraphicFramePr>
            <a:graphicFrameLocks noGrp="1"/>
          </p:cNvGraphicFramePr>
          <p:nvPr/>
        </p:nvGraphicFramePr>
        <p:xfrm>
          <a:off x="415923" y="408645"/>
          <a:ext cx="90741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5">
                  <a:extLst>
                    <a:ext uri="{9D8B030D-6E8A-4147-A177-3AD203B41FA5}">
                      <a16:colId xmlns:a16="http://schemas.microsoft.com/office/drawing/2014/main" val="254409157"/>
                    </a:ext>
                  </a:extLst>
                </a:gridCol>
                <a:gridCol w="1584468">
                  <a:extLst>
                    <a:ext uri="{9D8B030D-6E8A-4147-A177-3AD203B41FA5}">
                      <a16:colId xmlns:a16="http://schemas.microsoft.com/office/drawing/2014/main" val="3196692188"/>
                    </a:ext>
                  </a:extLst>
                </a:gridCol>
                <a:gridCol w="7179907">
                  <a:extLst>
                    <a:ext uri="{9D8B030D-6E8A-4147-A177-3AD203B41FA5}">
                      <a16:colId xmlns:a16="http://schemas.microsoft.com/office/drawing/2014/main" val="3625641792"/>
                    </a:ext>
                  </a:extLst>
                </a:gridCol>
              </a:tblGrid>
              <a:tr h="444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これまでの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117863"/>
                  </a:ext>
                </a:extLst>
              </a:tr>
              <a:tr h="36472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これからの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5377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E86F32-E585-B172-B821-C29E0441D337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業務</a:t>
            </a:r>
            <a:r>
              <a:rPr kumimoji="1" lang="ja-JP" altLang="en-US" sz="2400">
                <a:solidFill>
                  <a:prstClr val="black"/>
                </a:solidFill>
                <a:latin typeface="+mn-lt"/>
                <a:cs typeface="+mn-cs"/>
              </a:rPr>
              <a:t>フロー・商流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10B2A95-7D04-07B9-3329-C70B50C0BAF2}"/>
              </a:ext>
            </a:extLst>
          </p:cNvPr>
          <p:cNvGraphicFramePr>
            <a:graphicFrameLocks noGrp="1"/>
          </p:cNvGraphicFramePr>
          <p:nvPr/>
        </p:nvGraphicFramePr>
        <p:xfrm>
          <a:off x="5945256" y="6184436"/>
          <a:ext cx="35502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572533357"/>
                    </a:ext>
                  </a:extLst>
                </a:gridCol>
                <a:gridCol w="3184524">
                  <a:extLst>
                    <a:ext uri="{9D8B030D-6E8A-4147-A177-3AD203B41FA5}">
                      <a16:colId xmlns:a16="http://schemas.microsoft.com/office/drawing/2014/main" val="3265822288"/>
                    </a:ext>
                  </a:extLst>
                </a:gridCol>
              </a:tblGrid>
              <a:tr h="52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凡　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現在保有する無形資産            ：黒字での記載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上記のうち重要な無形資産　   ：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太字にて表示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将来必要な無形資産   　　　 ：</a:t>
                      </a:r>
                      <a:r>
                        <a:rPr kumimoji="1" lang="ja-JP" altLang="en-US" sz="1100" b="0" dirty="0">
                          <a:solidFill>
                            <a:srgbClr val="DA291C"/>
                          </a:solidFill>
                        </a:rPr>
                        <a:t>赤字での記載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6015"/>
                  </a:ext>
                </a:extLst>
              </a:tr>
            </a:tbl>
          </a:graphicData>
        </a:graphic>
      </p:graphicFrame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0E44666B-BCCC-44E4-07AB-00B235B05019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78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5">
            <a:extLst>
              <a:ext uri="{FF2B5EF4-FFF2-40B4-BE49-F238E27FC236}">
                <a16:creationId xmlns:a16="http://schemas.microsoft.com/office/drawing/2014/main" id="{4D06110D-026D-44F0-B744-C16AA610F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22447"/>
              </p:ext>
            </p:extLst>
          </p:nvPr>
        </p:nvGraphicFramePr>
        <p:xfrm>
          <a:off x="415926" y="537945"/>
          <a:ext cx="9074148" cy="586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442">
                  <a:extLst>
                    <a:ext uri="{9D8B030D-6E8A-4147-A177-3AD203B41FA5}">
                      <a16:colId xmlns:a16="http://schemas.microsoft.com/office/drawing/2014/main" val="3822607685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216557287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287164160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3148854159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4249946030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135889998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3825768005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1322242907"/>
                    </a:ext>
                  </a:extLst>
                </a:gridCol>
              </a:tblGrid>
              <a:tr h="32648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経営方針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将来ビジョン実現ツリー③を転記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（大分類）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将来ビジョン実現ツリー④を転記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（中分類）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latin typeface="+mn-ea"/>
                          <a:ea typeface="+mn-ea"/>
                        </a:rPr>
                        <a:t>将来ビジョン実現ツリー⑤を転記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（小分類）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業務フロー・商流表</a:t>
                      </a:r>
                      <a:endParaRPr kumimoji="1" lang="en-US" altLang="ja-JP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の「打ち手」を転記</a:t>
                      </a:r>
                      <a:endParaRPr kumimoji="1" lang="ja-JP" altLang="en-US" sz="10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latin typeface="+mn-ea"/>
                          <a:ea typeface="+mn-ea"/>
                        </a:rPr>
                        <a:t>現在値（参照）</a:t>
                      </a: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93039"/>
                  </a:ext>
                </a:extLst>
              </a:tr>
              <a:tr h="4813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08437"/>
                  </a:ext>
                </a:extLst>
              </a:tr>
              <a:tr h="837736">
                <a:tc rowSpan="6">
                  <a:txBody>
                    <a:bodyPr/>
                    <a:lstStyle/>
                    <a:p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</a:rPr>
                        <a:t>経営方針</a:t>
                      </a:r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241705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486006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61877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20854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270533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9147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8E23D0-E1B8-D9E2-9C30-64203F7F5900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0CE887C8-D562-7108-E74A-01C21F9DD83B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A0B7572-DD44-F999-1392-CEB0C04D056A}"/>
              </a:ext>
            </a:extLst>
          </p:cNvPr>
          <p:cNvSpPr/>
          <p:nvPr/>
        </p:nvSpPr>
        <p:spPr>
          <a:xfrm>
            <a:off x="2104592" y="3225655"/>
            <a:ext cx="1737736" cy="5855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600" dirty="0">
                <a:solidFill>
                  <a:sysClr val="windowText" lastClr="000000"/>
                </a:solidFill>
              </a:rPr>
              <a:t>黄色の箇所のみをご記入ください。</a:t>
            </a: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69FC53D-6C9E-23DF-01B9-8D2DA0A69E21}"/>
              </a:ext>
            </a:extLst>
          </p:cNvPr>
          <p:cNvCxnSpPr>
            <a:cxnSpLocks/>
          </p:cNvCxnSpPr>
          <p:nvPr/>
        </p:nvCxnSpPr>
        <p:spPr>
          <a:xfrm flipV="1">
            <a:off x="3223491" y="2720830"/>
            <a:ext cx="290800" cy="504825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3B1988B-F947-4798-BB98-A3BEB1423300}"/>
              </a:ext>
            </a:extLst>
          </p:cNvPr>
          <p:cNvCxnSpPr/>
          <p:nvPr/>
        </p:nvCxnSpPr>
        <p:spPr>
          <a:xfrm flipH="1" flipV="1">
            <a:off x="2323666" y="2730355"/>
            <a:ext cx="176213" cy="49530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D7B5185-4D2B-4713-9386-58F7042C8513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1376218" y="3518405"/>
            <a:ext cx="728374" cy="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22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101_補足版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121A5CE-8CF7-471C-9AB9-EEB519B8062A}" vid="{90A55A66-08AB-46E0-97BB-3CE8FA80F4D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 (2)</Template>
  <TotalTime>0</TotalTime>
  <Words>350</Words>
  <Application>Microsoft Office PowerPoint</Application>
  <PresentationFormat>A4 210 x 297 mm</PresentationFormat>
  <Paragraphs>115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Yu Gothic UI</vt:lpstr>
      <vt:lpstr>Arial</vt:lpstr>
      <vt:lpstr>Calibri</vt:lpstr>
      <vt:lpstr>Calibri Light</vt:lpstr>
      <vt:lpstr>Verdana</vt:lpstr>
      <vt:lpstr>Wingdings</vt:lpstr>
      <vt:lpstr>DT Template_A4_J_202101_補足版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2023-12-06T11:40:00Z</dcterms:created>
  <dcterms:modified xsi:type="dcterms:W3CDTF">2024-04-12T06:33:08Z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2023-12-06T11:40:12Z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78aaf3f1-1896-45f9-b345-48f4b4c7a5c9</vt:lpwstr>
  </property>
  <property fmtid="{D5CDD505-2E9C-101B-9397-08002B2CF9AE}" pid="8" name="MSIP_Label_ea60d57e-af5b-4752-ac57-3e4f28ca11dc_ContentBits">
    <vt:lpwstr>0</vt:lpwstr>
  </property>
</Properties>
</file>