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 autoCompressPictures="0">
  <p:sldMasterIdLst>
    <p:sldMasterId id="2147483919" r:id="rId1"/>
  </p:sldMasterIdLst>
  <p:notesMasterIdLst>
    <p:notesMasterId r:id="rId5"/>
  </p:notesMasterIdLst>
  <p:sldIdLst>
    <p:sldId id="2146847964" r:id="rId2"/>
    <p:sldId id="2146847965" r:id="rId3"/>
    <p:sldId id="2146847966" r:id="rId4"/>
  </p:sldIdLst>
  <p:sldSz cx="9906000" cy="6858000" type="A4"/>
  <p:notesSz cx="6735763" cy="9869488"/>
  <p:custDataLst>
    <p:tags r:id="rId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29768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859536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289304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719072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148840" algn="l" defTabSz="859536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578608" algn="l" defTabSz="859536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008376" algn="l" defTabSz="859536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438144" algn="l" defTabSz="859536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2" pos="3120" userDrawn="1">
          <p15:clr>
            <a:srgbClr val="A4A3A4"/>
          </p15:clr>
        </p15:guide>
        <p15:guide id="3" orient="horz" pos="218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4" name="作成者" initials="A" lastIdx="0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EB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CE27E2E-C396-4230-BD37-1F9D652D65A5}" v="8" dt="2023-11-30T10:47:32.036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84E427A-3D55-4303-BF80-6455036E1DE7}" styleName="テーマ スタイル 1 - アクセント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テーマ スタイル 1 - アクセント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テーマ スタイル 1 - アクセント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C7853C-536D-4A76-A0AE-DD22124D55A5}" styleName="テーマ スタイル 1 - アクセント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C2FFA5D-87B4-456A-9821-1D502468CF0F}" styleName="テーマ スタイル 1 - アクセント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578" y="156"/>
      </p:cViewPr>
      <p:guideLst>
        <p:guide pos="3120"/>
        <p:guide orient="horz" pos="2183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19413" cy="495459"/>
          </a:xfrm>
          <a:prstGeom prst="rect">
            <a:avLst/>
          </a:prstGeom>
        </p:spPr>
        <p:txBody>
          <a:bodyPr vert="horz" lIns="91438" tIns="45719" rIns="91438" bIns="45719" rtlCol="0"/>
          <a:lstStyle>
            <a:lvl1pPr algn="l">
              <a:defRPr sz="1200">
                <a:latin typeface="+mn-lt"/>
                <a:ea typeface="Yu Gothic UI" panose="020B0500000000000000" pitchFamily="50" charset="-128"/>
                <a:cs typeface="+mn-cs"/>
                <a:sym typeface="+mn-lt"/>
              </a:defRPr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459"/>
          </a:xfrm>
          <a:prstGeom prst="rect">
            <a:avLst/>
          </a:prstGeom>
        </p:spPr>
        <p:txBody>
          <a:bodyPr vert="horz" lIns="91438" tIns="45719" rIns="91438" bIns="45719" rtlCol="0"/>
          <a:lstStyle>
            <a:lvl1pPr algn="r">
              <a:defRPr sz="1200">
                <a:latin typeface="+mn-lt"/>
                <a:ea typeface="Yu Gothic UI" panose="020B0500000000000000" pitchFamily="50" charset="-128"/>
                <a:cs typeface="+mn-cs"/>
                <a:sym typeface="+mn-lt"/>
              </a:defRPr>
            </a:lvl1pPr>
          </a:lstStyle>
          <a:p>
            <a:fld id="{AAE2C4BB-DD5D-4EF0-8811-528209874544}" type="datetimeFigureOut">
              <a:rPr kumimoji="1" lang="ja-JP" altLang="en-US" smtClean="0"/>
              <a:pPr/>
              <a:t>2024/4/12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63613" y="1233488"/>
            <a:ext cx="480853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8" tIns="45719" rIns="91438" bIns="45719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2" y="4749741"/>
            <a:ext cx="5389563" cy="3885862"/>
          </a:xfrm>
          <a:prstGeom prst="rect">
            <a:avLst/>
          </a:prstGeom>
        </p:spPr>
        <p:txBody>
          <a:bodyPr vert="horz" lIns="91438" tIns="45719" rIns="91438" bIns="45719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3" y="9374030"/>
            <a:ext cx="2919413" cy="495459"/>
          </a:xfrm>
          <a:prstGeom prst="rect">
            <a:avLst/>
          </a:prstGeom>
        </p:spPr>
        <p:txBody>
          <a:bodyPr vert="horz" lIns="91438" tIns="45719" rIns="91438" bIns="45719" rtlCol="0" anchor="b"/>
          <a:lstStyle>
            <a:lvl1pPr algn="l">
              <a:defRPr sz="1200">
                <a:latin typeface="+mn-lt"/>
                <a:ea typeface="Yu Gothic UI" panose="020B0500000000000000" pitchFamily="50" charset="-128"/>
                <a:cs typeface="+mn-cs"/>
                <a:sym typeface="+mn-lt"/>
              </a:defRPr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4030"/>
            <a:ext cx="2919412" cy="495459"/>
          </a:xfrm>
          <a:prstGeom prst="rect">
            <a:avLst/>
          </a:prstGeom>
        </p:spPr>
        <p:txBody>
          <a:bodyPr vert="horz" lIns="91438" tIns="45719" rIns="91438" bIns="45719" rtlCol="0" anchor="b"/>
          <a:lstStyle>
            <a:lvl1pPr algn="r">
              <a:defRPr sz="1200">
                <a:latin typeface="+mn-lt"/>
                <a:ea typeface="Yu Gothic UI" panose="020B0500000000000000" pitchFamily="50" charset="-128"/>
                <a:cs typeface="+mn-cs"/>
                <a:sym typeface="+mn-lt"/>
              </a:defRPr>
            </a:lvl1pPr>
          </a:lstStyle>
          <a:p>
            <a:fld id="{24DE13BB-FCB6-4491-A87D-1E9BA7500F8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98522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Yu Gothic UI" panose="020B0500000000000000" pitchFamily="50" charset="-128"/>
        <a:cs typeface="+mn-cs"/>
        <a:sym typeface="+mn-lt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Yu Gothic UI" panose="020B0500000000000000" pitchFamily="50" charset="-128"/>
        <a:cs typeface="+mn-cs"/>
        <a:sym typeface="+mn-lt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Yu Gothic UI" panose="020B0500000000000000" pitchFamily="50" charset="-128"/>
        <a:cs typeface="+mn-cs"/>
        <a:sym typeface="+mn-lt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Yu Gothic UI" panose="020B0500000000000000" pitchFamily="50" charset="-128"/>
        <a:cs typeface="+mn-cs"/>
        <a:sym typeface="+mn-lt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Yu Gothic UI" panose="020B0500000000000000" pitchFamily="50" charset="-128"/>
        <a:cs typeface="+mn-cs"/>
        <a:sym typeface="+mn-lt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1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（基本版） タイトルのみ_A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オブジェクト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3632627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3" imgW="563" imgH="564" progId="TCLayout.ActiveDocument.1">
                  <p:embed/>
                </p:oleObj>
              </mc:Choice>
              <mc:Fallback>
                <p:oleObj name="think-cell スライド" r:id="rId3" imgW="563" imgH="564" progId="TCLayout.ActiveDocument.1">
                  <p:embed/>
                  <p:pic>
                    <p:nvPicPr>
                      <p:cNvPr id="2" name="オブジェクト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フッター プレースホルダ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endParaRPr lang="en-GB" altLang="en-GB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fld id="{AA5FCFE5-FE56-4EF1-80A8-07776887C2A1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9" name="テキスト プレースホルダー 2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16496" y="1008000"/>
            <a:ext cx="4356000" cy="468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400" b="1">
                <a:solidFill>
                  <a:schemeClr val="accent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pPr lvl="0"/>
            <a:r>
              <a:rPr kumimoji="1" lang="en-US" altLang="ja-JP"/>
              <a:t>Header</a:t>
            </a:r>
            <a:r>
              <a:rPr kumimoji="1" lang="ja-JP" altLang="en-US"/>
              <a:t>を入力（スライドタイトル）</a:t>
            </a:r>
          </a:p>
        </p:txBody>
      </p:sp>
      <p:sp>
        <p:nvSpPr>
          <p:cNvPr id="6" name="タイトル 5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>
                <a:latin typeface="+mj-lt"/>
                <a:ea typeface="+mj-ea"/>
                <a:cs typeface="+mj-cs"/>
                <a:sym typeface="+mj-lt"/>
              </a:defRPr>
            </a:lvl1pPr>
          </a:lstStyle>
          <a:p>
            <a:r>
              <a:rPr lang="ja-JP" altLang="en-US"/>
              <a:t>キーメッセージを入力（本スライドで一番伝えたいこと＜名詞止め・体言止め不可＞）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0954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5DEBF-83B4-4700-A6AE-47FB7B92A296}" type="datetimeFigureOut">
              <a:rPr kumimoji="1" lang="ja-JP" altLang="en-US" smtClean="0"/>
              <a:t>2024/4/12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A461-53AF-4BB7-ADA1-B6429EB7C9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3370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オブジェクト 3" hidden="1"/>
          <p:cNvGraphicFramePr>
            <a:graphicFrameLocks noChangeAspect="1"/>
          </p:cNvGraphicFramePr>
          <p:nvPr userDrawn="1"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26062341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5" imgW="563" imgH="564" progId="TCLayout.ActiveDocument.1">
                  <p:embed/>
                </p:oleObj>
              </mc:Choice>
              <mc:Fallback>
                <p:oleObj name="think-cell スライド" r:id="rId5" imgW="563" imgH="564" progId="TCLayout.ActiveDocument.1">
                  <p:embed/>
                  <p:pic>
                    <p:nvPicPr>
                      <p:cNvPr id="4" name="オブジェクト 3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417000" y="180000"/>
            <a:ext cx="9072000" cy="6156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ja-JP" altLang="en-US" noProof="0"/>
              <a:t>キーメッセージを入力（本スライドで一番伝えたいこと＜名詞止め・体言止め不可＞）</a:t>
            </a:r>
            <a:endParaRPr lang="en-US" noProof="0"/>
          </a:p>
        </p:txBody>
      </p:sp>
      <p:sp>
        <p:nvSpPr>
          <p:cNvPr id="8" name="フッター プレースホルダ 8"/>
          <p:cNvSpPr>
            <a:spLocks noGrp="1"/>
          </p:cNvSpPr>
          <p:nvPr>
            <p:ph type="ftr" sz="quarter" idx="3"/>
          </p:nvPr>
        </p:nvSpPr>
        <p:spPr bwMode="gray">
          <a:xfrm>
            <a:off x="705600" y="6588000"/>
            <a:ext cx="4068000" cy="1692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90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1" lang="en-GB" altLang="en-GB"/>
          </a:p>
        </p:txBody>
      </p:sp>
      <p:sp>
        <p:nvSpPr>
          <p:cNvPr id="9" name="スライド番号プレースホルダ 9"/>
          <p:cNvSpPr>
            <a:spLocks noGrp="1"/>
          </p:cNvSpPr>
          <p:nvPr>
            <p:ph type="sldNum" sz="quarter" idx="4"/>
          </p:nvPr>
        </p:nvSpPr>
        <p:spPr bwMode="gray">
          <a:xfrm>
            <a:off x="417600" y="6588000"/>
            <a:ext cx="180000" cy="169200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r">
              <a:defRPr sz="90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A5FCFE5-FE56-4EF1-80A8-07776887C2A1}" type="slidenum">
              <a:rPr kumimoji="1" lang="ja-JP" altLang="en-US" smtClean="0"/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 bwMode="gray">
          <a:xfrm>
            <a:off x="417600" y="1476000"/>
            <a:ext cx="9072000" cy="4824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  <a:endParaRPr kumimoji="1" lang="en-US" altLang="ja-JP"/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1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53086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4" r:id="rId1"/>
    <p:sldLayoutId id="2147483955" r:id="rId2"/>
  </p:sldLayoutIdLst>
  <p:hf hdr="0" ftr="0" dt="0"/>
  <p:txStyles>
    <p:titleStyle>
      <a:lvl1pPr algn="l" defTabSz="990564" rtl="0" eaLnBrk="1" latinLnBrk="0" hangingPunct="1">
        <a:spcBef>
          <a:spcPct val="0"/>
        </a:spcBef>
        <a:buNone/>
        <a:defRPr kumimoji="1" sz="2000" b="1" kern="1200">
          <a:solidFill>
            <a:schemeClr val="tx1"/>
          </a:solidFill>
          <a:latin typeface="+mj-lt"/>
          <a:ea typeface="+mj-ea"/>
          <a:cs typeface="+mj-cs"/>
          <a:sym typeface="+mj-lt"/>
        </a:defRPr>
      </a:lvl1pPr>
    </p:titleStyle>
    <p:bodyStyle>
      <a:lvl1pPr marL="0" indent="0" algn="l" defTabSz="990564" rtl="0" eaLnBrk="1" latinLnBrk="0" hangingPunct="1">
        <a:lnSpc>
          <a:spcPct val="110000"/>
        </a:lnSpc>
        <a:spcBef>
          <a:spcPts val="600"/>
        </a:spcBef>
        <a:spcAft>
          <a:spcPts val="0"/>
        </a:spcAft>
        <a:buSzPct val="100000"/>
        <a:buFont typeface="Arial" panose="020B0604020202020204" pitchFamily="34" charset="0"/>
        <a:buNone/>
        <a:defRPr kumimoji="1" sz="1200" b="0" kern="1200">
          <a:solidFill>
            <a:schemeClr val="tx1"/>
          </a:solidFill>
          <a:latin typeface="+mn-lt"/>
          <a:ea typeface="+mn-ea"/>
          <a:cs typeface="+mn-cs"/>
          <a:sym typeface="+mn-lt"/>
        </a:defRPr>
      </a:lvl1pPr>
      <a:lvl2pPr marL="180000" indent="-180000" algn="l" defTabSz="990564" rtl="0" eaLnBrk="1" latinLnBrk="0" hangingPunct="1">
        <a:lnSpc>
          <a:spcPct val="110000"/>
        </a:lnSpc>
        <a:spcBef>
          <a:spcPts val="600"/>
        </a:spcBef>
        <a:spcAft>
          <a:spcPts val="0"/>
        </a:spcAft>
        <a:buClrTx/>
        <a:buSzPct val="100000"/>
        <a:buFont typeface="Wingdings" panose="05000000000000000000" pitchFamily="2" charset="2"/>
        <a:buChar char="n"/>
        <a:defRPr kumimoji="1" lang="en-US" sz="1200" b="0" kern="1200" dirty="0" smtClean="0">
          <a:solidFill>
            <a:schemeClr val="tx1"/>
          </a:solidFill>
          <a:latin typeface="+mn-lt"/>
          <a:ea typeface="+mn-ea"/>
          <a:cs typeface="+mn-cs"/>
          <a:sym typeface="+mn-lt"/>
        </a:defRPr>
      </a:lvl2pPr>
      <a:lvl3pPr marL="360000" indent="-180000" algn="l" defTabSz="990564" rtl="0" eaLnBrk="1" latinLnBrk="0" hangingPunct="1">
        <a:lnSpc>
          <a:spcPct val="110000"/>
        </a:lnSpc>
        <a:spcBef>
          <a:spcPts val="600"/>
        </a:spcBef>
        <a:spcAft>
          <a:spcPts val="0"/>
        </a:spcAft>
        <a:buClrTx/>
        <a:buSzPct val="100000"/>
        <a:buFont typeface="Wingdings" panose="05000000000000000000" pitchFamily="2" charset="2"/>
        <a:buChar char="Ø"/>
        <a:defRPr kumimoji="1" lang="en-US" sz="1200" b="0" kern="1200" dirty="0" smtClean="0">
          <a:solidFill>
            <a:schemeClr val="tx1"/>
          </a:solidFill>
          <a:latin typeface="+mn-lt"/>
          <a:ea typeface="+mn-ea"/>
          <a:cs typeface="+mn-cs"/>
          <a:sym typeface="+mn-lt"/>
        </a:defRPr>
      </a:lvl3pPr>
      <a:lvl4pPr marL="504000" indent="-144000" algn="l" defTabSz="990564" rtl="0" eaLnBrk="1" latinLnBrk="0" hangingPunct="1">
        <a:lnSpc>
          <a:spcPct val="110000"/>
        </a:lnSpc>
        <a:spcBef>
          <a:spcPts val="600"/>
        </a:spcBef>
        <a:spcAft>
          <a:spcPts val="0"/>
        </a:spcAft>
        <a:buClrTx/>
        <a:buSzPct val="100000"/>
        <a:buFont typeface="Arial" panose="020B0604020202020204" pitchFamily="34" charset="0"/>
        <a:buChar char="•"/>
        <a:defRPr kumimoji="1" lang="en-US" sz="1200" b="0" kern="1200" baseline="0" dirty="0" smtClean="0">
          <a:solidFill>
            <a:schemeClr val="tx1"/>
          </a:solidFill>
          <a:latin typeface="+mn-lt"/>
          <a:ea typeface="+mn-ea"/>
          <a:cs typeface="+mn-cs"/>
          <a:sym typeface="+mn-lt"/>
        </a:defRPr>
      </a:lvl4pPr>
      <a:lvl5pPr marL="684000" indent="-180000" algn="l" defTabSz="865024" rtl="0" eaLnBrk="1" latinLnBrk="0" hangingPunct="1">
        <a:lnSpc>
          <a:spcPct val="110000"/>
        </a:lnSpc>
        <a:spcBef>
          <a:spcPts val="600"/>
        </a:spcBef>
        <a:spcAft>
          <a:spcPts val="0"/>
        </a:spcAft>
        <a:buClrTx/>
        <a:buSzPct val="100000"/>
        <a:buFont typeface="Verdana" panose="020B0604030504040204" pitchFamily="34" charset="0"/>
        <a:buChar char="−"/>
        <a:tabLst/>
        <a:defRPr kumimoji="1" lang="en-US" sz="1200" kern="1200" baseline="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864000" indent="-180000" algn="l" defTabSz="990564" rtl="0" eaLnBrk="1" latinLnBrk="0" hangingPunct="1">
        <a:lnSpc>
          <a:spcPct val="110000"/>
        </a:lnSpc>
        <a:spcBef>
          <a:spcPts val="600"/>
        </a:spcBef>
        <a:spcAft>
          <a:spcPts val="0"/>
        </a:spcAft>
        <a:buFont typeface="Wingdings" panose="05000000000000000000" pitchFamily="2" charset="2"/>
        <a:buChar char="ü"/>
        <a:defRPr kumimoji="1" sz="12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577179" indent="-191093" algn="l" defTabSz="990564" rtl="0" eaLnBrk="1" latinLnBrk="0" hangingPunct="1">
        <a:spcBef>
          <a:spcPts val="0"/>
        </a:spcBef>
        <a:spcAft>
          <a:spcPts val="1083"/>
        </a:spcAft>
        <a:buFont typeface="Verdana" panose="020B0604030504040204" pitchFamily="34" charset="0"/>
        <a:buChar char="−"/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577179" indent="-191093" algn="l" defTabSz="990564" rtl="0" eaLnBrk="1" latinLnBrk="0" hangingPunct="1">
        <a:spcBef>
          <a:spcPts val="0"/>
        </a:spcBef>
        <a:spcAft>
          <a:spcPts val="1083"/>
        </a:spcAft>
        <a:buFont typeface="Verdana" panose="020B0604030504040204" pitchFamily="34" charset="0"/>
        <a:buChar char="−"/>
        <a:defRPr kumimoji="1" sz="13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577179" indent="-191093" algn="l" defTabSz="990564" rtl="0" eaLnBrk="1" latinLnBrk="0" hangingPunct="1">
        <a:spcBef>
          <a:spcPts val="0"/>
        </a:spcBef>
        <a:spcAft>
          <a:spcPts val="1083"/>
        </a:spcAft>
        <a:buFont typeface="Verdana" panose="020B0604030504040204" pitchFamily="34" charset="0"/>
        <a:buChar char="−"/>
        <a:defRPr kumimoji="1" sz="13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1pPr>
      <a:lvl2pPr marL="495283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90564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3pPr>
      <a:lvl4pPr marL="1485846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4pPr>
      <a:lvl5pPr marL="1981127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5pPr>
      <a:lvl6pPr marL="2476410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92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7pPr>
      <a:lvl8pPr marL="3466973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8pPr>
      <a:lvl9pPr marL="3962255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120">
          <p15:clr>
            <a:srgbClr val="A4A3A4"/>
          </p15:clr>
        </p15:guide>
        <p15:guide id="2" orient="horz" pos="96">
          <p15:clr>
            <a:srgbClr val="A4A3A4"/>
          </p15:clr>
        </p15:guide>
        <p15:guide id="3" pos="3007">
          <p15:clr>
            <a:srgbClr val="A4A3A4"/>
          </p15:clr>
        </p15:guide>
        <p15:guide id="4" pos="3233">
          <p15:clr>
            <a:srgbClr val="A4A3A4"/>
          </p15:clr>
        </p15:guide>
        <p15:guide id="5" pos="5978">
          <p15:clr>
            <a:srgbClr val="A4A3A4"/>
          </p15:clr>
        </p15:guide>
        <p15:guide id="6" pos="262">
          <p15:clr>
            <a:srgbClr val="A4A3A4"/>
          </p15:clr>
        </p15:guide>
        <p15:guide id="7" orient="horz" pos="504">
          <p15:clr>
            <a:srgbClr val="A4A3A4"/>
          </p15:clr>
        </p15:guide>
        <p15:guide id="8" orient="horz" pos="640">
          <p15:clr>
            <a:srgbClr val="A4A3A4"/>
          </p15:clr>
        </p15:guide>
        <p15:guide id="9" orient="horz" pos="935">
          <p15:clr>
            <a:srgbClr val="A4A3A4"/>
          </p15:clr>
        </p15:guide>
        <p15:guide id="10" orient="horz" pos="3974">
          <p15:clr>
            <a:srgbClr val="A4A3A4"/>
          </p15:clr>
        </p15:guide>
        <p15:guide id="11" orient="horz" pos="4156">
          <p15:clr>
            <a:srgbClr val="A4A3A4"/>
          </p15:clr>
        </p15:guide>
        <p15:guide id="12" orient="horz" pos="4269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F4BE20DA-97AF-061F-5ECA-0341C1421C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7159742"/>
              </p:ext>
            </p:extLst>
          </p:nvPr>
        </p:nvGraphicFramePr>
        <p:xfrm>
          <a:off x="3693901" y="536897"/>
          <a:ext cx="2520000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0000">
                  <a:extLst>
                    <a:ext uri="{9D8B030D-6E8A-4147-A177-3AD203B41FA5}">
                      <a16:colId xmlns:a16="http://schemas.microsoft.com/office/drawing/2014/main" val="2504572"/>
                    </a:ext>
                  </a:extLst>
                </a:gridCol>
              </a:tblGrid>
              <a:tr h="18786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ありたい姿</a:t>
                      </a:r>
                      <a:endParaRPr kumimoji="1" lang="en-US" altLang="ja-JP" sz="1050" b="0">
                        <a:solidFill>
                          <a:schemeClr val="tx1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068118"/>
                  </a:ext>
                </a:extLst>
              </a:tr>
              <a:tr h="546503">
                <a:tc>
                  <a:txBody>
                    <a:bodyPr/>
                    <a:lstStyle/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3407969"/>
                  </a:ext>
                </a:extLst>
              </a:tr>
            </a:tbl>
          </a:graphicData>
        </a:graphic>
      </p:graphicFrame>
      <p:graphicFrame>
        <p:nvGraphicFramePr>
          <p:cNvPr id="167" name="表 166">
            <a:extLst>
              <a:ext uri="{FF2B5EF4-FFF2-40B4-BE49-F238E27FC236}">
                <a16:creationId xmlns:a16="http://schemas.microsoft.com/office/drawing/2014/main" id="{7899E61A-B834-4FE0-F0F0-23242F0236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3140782"/>
              </p:ext>
            </p:extLst>
          </p:nvPr>
        </p:nvGraphicFramePr>
        <p:xfrm>
          <a:off x="1780059" y="5532144"/>
          <a:ext cx="1487130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315">
                  <a:extLst>
                    <a:ext uri="{9D8B030D-6E8A-4147-A177-3AD203B41FA5}">
                      <a16:colId xmlns:a16="http://schemas.microsoft.com/office/drawing/2014/main" val="2504572"/>
                    </a:ext>
                  </a:extLst>
                </a:gridCol>
                <a:gridCol w="1248815">
                  <a:extLst>
                    <a:ext uri="{9D8B030D-6E8A-4147-A177-3AD203B41FA5}">
                      <a16:colId xmlns:a16="http://schemas.microsoft.com/office/drawing/2014/main" val="2956878951"/>
                    </a:ext>
                  </a:extLst>
                </a:gridCol>
              </a:tblGrid>
              <a:tr h="23078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２</a:t>
                      </a:r>
                      <a:endParaRPr kumimoji="1" lang="en-US" altLang="ja-JP" sz="1050" b="1">
                        <a:solidFill>
                          <a:schemeClr val="tx1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それはどうやって</a:t>
                      </a:r>
                      <a:endParaRPr kumimoji="1" lang="en-US" altLang="ja-JP" sz="1050" b="0">
                        <a:solidFill>
                          <a:schemeClr val="tx1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D4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068118"/>
                  </a:ext>
                </a:extLst>
              </a:tr>
              <a:tr h="524504">
                <a:tc gridSpan="2">
                  <a:txBody>
                    <a:bodyPr/>
                    <a:lstStyle/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3407969"/>
                  </a:ext>
                </a:extLst>
              </a:tr>
            </a:tbl>
          </a:graphicData>
        </a:graphic>
      </p:graphicFrame>
      <p:graphicFrame>
        <p:nvGraphicFramePr>
          <p:cNvPr id="124" name="表 123">
            <a:extLst>
              <a:ext uri="{FF2B5EF4-FFF2-40B4-BE49-F238E27FC236}">
                <a16:creationId xmlns:a16="http://schemas.microsoft.com/office/drawing/2014/main" id="{37DD9ABA-1C06-5DFA-D596-43AE5F44A1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3980962"/>
              </p:ext>
            </p:extLst>
          </p:nvPr>
        </p:nvGraphicFramePr>
        <p:xfrm>
          <a:off x="159830" y="5532144"/>
          <a:ext cx="1487130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315">
                  <a:extLst>
                    <a:ext uri="{9D8B030D-6E8A-4147-A177-3AD203B41FA5}">
                      <a16:colId xmlns:a16="http://schemas.microsoft.com/office/drawing/2014/main" val="2504572"/>
                    </a:ext>
                  </a:extLst>
                </a:gridCol>
                <a:gridCol w="1248815">
                  <a:extLst>
                    <a:ext uri="{9D8B030D-6E8A-4147-A177-3AD203B41FA5}">
                      <a16:colId xmlns:a16="http://schemas.microsoft.com/office/drawing/2014/main" val="2956878951"/>
                    </a:ext>
                  </a:extLst>
                </a:gridCol>
              </a:tblGrid>
              <a:tr h="18786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１</a:t>
                      </a:r>
                      <a:endParaRPr kumimoji="1" lang="en-US" altLang="ja-JP" sz="1050" b="1">
                        <a:solidFill>
                          <a:schemeClr val="tx1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それはどうやって</a:t>
                      </a:r>
                      <a:endParaRPr kumimoji="1" lang="en-US" altLang="ja-JP" sz="1050" b="0">
                        <a:solidFill>
                          <a:schemeClr val="tx1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D4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068118"/>
                  </a:ext>
                </a:extLst>
              </a:tr>
              <a:tr h="546503">
                <a:tc gridSpan="2">
                  <a:txBody>
                    <a:bodyPr/>
                    <a:lstStyle/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3407969"/>
                  </a:ext>
                </a:extLst>
              </a:tr>
            </a:tbl>
          </a:graphicData>
        </a:graphic>
      </p:graphicFrame>
      <p:graphicFrame>
        <p:nvGraphicFramePr>
          <p:cNvPr id="45" name="表 44">
            <a:extLst>
              <a:ext uri="{FF2B5EF4-FFF2-40B4-BE49-F238E27FC236}">
                <a16:creationId xmlns:a16="http://schemas.microsoft.com/office/drawing/2014/main" id="{456663D0-9E12-F095-220B-E54FC65DBB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6679914"/>
              </p:ext>
            </p:extLst>
          </p:nvPr>
        </p:nvGraphicFramePr>
        <p:xfrm>
          <a:off x="3694566" y="2934374"/>
          <a:ext cx="2520000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0000">
                  <a:extLst>
                    <a:ext uri="{9D8B030D-6E8A-4147-A177-3AD203B41FA5}">
                      <a16:colId xmlns:a16="http://schemas.microsoft.com/office/drawing/2014/main" val="2504572"/>
                    </a:ext>
                  </a:extLst>
                </a:gridCol>
              </a:tblGrid>
              <a:tr h="18786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経営方針</a:t>
                      </a:r>
                      <a:endParaRPr kumimoji="1" lang="en-US" altLang="ja-JP" sz="1050" b="0">
                        <a:solidFill>
                          <a:schemeClr val="tx1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068118"/>
                  </a:ext>
                </a:extLst>
              </a:tr>
              <a:tr h="546503">
                <a:tc>
                  <a:txBody>
                    <a:bodyPr/>
                    <a:lstStyle/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3407969"/>
                  </a:ext>
                </a:extLst>
              </a:tr>
            </a:tbl>
          </a:graphicData>
        </a:graphic>
      </p:graphicFrame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ED875B59-F8F7-C3F3-97C8-37DCCCFE351F}"/>
              </a:ext>
            </a:extLst>
          </p:cNvPr>
          <p:cNvSpPr/>
          <p:nvPr/>
        </p:nvSpPr>
        <p:spPr bwMode="gray">
          <a:xfrm>
            <a:off x="0" y="0"/>
            <a:ext cx="9906000" cy="3240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algn="ctr">
            <a:noFill/>
            <a:miter lim="800000"/>
            <a:headEnd/>
            <a:tailEnd/>
          </a:ln>
        </p:spPr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r>
              <a:rPr kumimoji="1" lang="ja-JP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無形資産可視化ツール</a:t>
            </a:r>
            <a:r>
              <a:rPr kumimoji="1" lang="en-US" altLang="ja-JP" sz="2400">
                <a:solidFill>
                  <a:prstClr val="black"/>
                </a:solidFill>
                <a:latin typeface="+mn-lt"/>
                <a:cs typeface="+mn-cs"/>
              </a:rPr>
              <a:t>1</a:t>
            </a:r>
            <a:r>
              <a:rPr kumimoji="1" lang="ja-JP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　将来ビジョン実現ツリー（全社 </a:t>
            </a:r>
            <a:r>
              <a:rPr kumimoji="1" lang="en-US" altLang="ja-JP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 </a:t>
            </a:r>
            <a:r>
              <a:rPr kumimoji="1" lang="ja-JP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　　　　　事業）</a:t>
            </a:r>
            <a:endParaRPr kumimoji="1" lang="en-US" altLang="ja-JP" sz="2400">
              <a:solidFill>
                <a:prstClr val="black"/>
              </a:solidFill>
              <a:latin typeface="+mn-lt"/>
              <a:cs typeface="+mn-cs"/>
            </a:endParaRPr>
          </a:p>
        </p:txBody>
      </p:sp>
      <p:cxnSp>
        <p:nvCxnSpPr>
          <p:cNvPr id="13" name="直線矢印コネクタ 3">
            <a:extLst>
              <a:ext uri="{FF2B5EF4-FFF2-40B4-BE49-F238E27FC236}">
                <a16:creationId xmlns:a16="http://schemas.microsoft.com/office/drawing/2014/main" id="{79663AE9-104C-277D-1A03-1FEF0AC3DE27}"/>
              </a:ext>
            </a:extLst>
          </p:cNvPr>
          <p:cNvCxnSpPr>
            <a:cxnSpLocks/>
            <a:stCxn id="45" idx="2"/>
            <a:endCxn id="111" idx="0"/>
          </p:cNvCxnSpPr>
          <p:nvPr/>
        </p:nvCxnSpPr>
        <p:spPr>
          <a:xfrm rot="5400000">
            <a:off x="3121586" y="2403348"/>
            <a:ext cx="478994" cy="3186966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矢印コネクタ 24">
            <a:extLst>
              <a:ext uri="{FF2B5EF4-FFF2-40B4-BE49-F238E27FC236}">
                <a16:creationId xmlns:a16="http://schemas.microsoft.com/office/drawing/2014/main" id="{561E9F5D-4B5F-14EC-BBAA-6133251CCDEA}"/>
              </a:ext>
            </a:extLst>
          </p:cNvPr>
          <p:cNvCxnSpPr>
            <a:cxnSpLocks/>
            <a:stCxn id="45" idx="2"/>
            <a:endCxn id="112" idx="0"/>
          </p:cNvCxnSpPr>
          <p:nvPr/>
        </p:nvCxnSpPr>
        <p:spPr>
          <a:xfrm flipH="1">
            <a:off x="4953000" y="3757334"/>
            <a:ext cx="1566" cy="478994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03A81FC5-4DFA-23F7-EF98-59D1DA7F16EA}"/>
              </a:ext>
            </a:extLst>
          </p:cNvPr>
          <p:cNvSpPr txBox="1"/>
          <p:nvPr/>
        </p:nvSpPr>
        <p:spPr>
          <a:xfrm>
            <a:off x="4498163" y="3785245"/>
            <a:ext cx="436755" cy="217165"/>
          </a:xfrm>
          <a:prstGeom prst="rect">
            <a:avLst/>
          </a:prstGeom>
          <a:noFill/>
        </p:spPr>
        <p:txBody>
          <a:bodyPr wrap="none" lIns="0" tIns="0" rIns="0" bIns="0" rtlCol="0" anchor="ctr" anchorCtr="1">
            <a:noAutofit/>
          </a:bodyPr>
          <a:lstStyle/>
          <a:p>
            <a:r>
              <a:rPr kumimoji="1" lang="en-US" altLang="ja-JP" sz="1400" b="1">
                <a:latin typeface="Yu Gothic UI" panose="020B0500000000000000" pitchFamily="50" charset="-128"/>
                <a:ea typeface="Yu Gothic UI" panose="020B0500000000000000" pitchFamily="50" charset="-128"/>
              </a:rPr>
              <a:t>How</a:t>
            </a:r>
            <a:endParaRPr kumimoji="1" lang="ja-JP" altLang="en-US" sz="1400" b="1"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cxnSp>
        <p:nvCxnSpPr>
          <p:cNvPr id="37" name="直線矢印コネクタ 60">
            <a:extLst>
              <a:ext uri="{FF2B5EF4-FFF2-40B4-BE49-F238E27FC236}">
                <a16:creationId xmlns:a16="http://schemas.microsoft.com/office/drawing/2014/main" id="{34643976-8032-8259-3982-852B9B405934}"/>
              </a:ext>
            </a:extLst>
          </p:cNvPr>
          <p:cNvCxnSpPr>
            <a:cxnSpLocks/>
            <a:stCxn id="45" idx="2"/>
            <a:endCxn id="113" idx="0"/>
          </p:cNvCxnSpPr>
          <p:nvPr/>
        </p:nvCxnSpPr>
        <p:spPr>
          <a:xfrm rot="16200000" flipH="1">
            <a:off x="6359044" y="2352856"/>
            <a:ext cx="478994" cy="3287950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正方形/長方形 84">
            <a:extLst>
              <a:ext uri="{FF2B5EF4-FFF2-40B4-BE49-F238E27FC236}">
                <a16:creationId xmlns:a16="http://schemas.microsoft.com/office/drawing/2014/main" id="{A4B0F073-628F-C3C1-024C-F26CA7AD2DA3}"/>
              </a:ext>
            </a:extLst>
          </p:cNvPr>
          <p:cNvSpPr/>
          <p:nvPr/>
        </p:nvSpPr>
        <p:spPr bwMode="gray">
          <a:xfrm>
            <a:off x="7337571" y="6634866"/>
            <a:ext cx="198473" cy="17572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r>
              <a:rPr kumimoji="1" lang="ja-JP" altLang="en-US" sz="1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１</a:t>
            </a:r>
          </a:p>
        </p:txBody>
      </p:sp>
      <p:sp>
        <p:nvSpPr>
          <p:cNvPr id="86" name="正方形/長方形 85">
            <a:extLst>
              <a:ext uri="{FF2B5EF4-FFF2-40B4-BE49-F238E27FC236}">
                <a16:creationId xmlns:a16="http://schemas.microsoft.com/office/drawing/2014/main" id="{E4F6E653-FB93-E7D7-E736-B7FC0866FBDC}"/>
              </a:ext>
            </a:extLst>
          </p:cNvPr>
          <p:cNvSpPr/>
          <p:nvPr/>
        </p:nvSpPr>
        <p:spPr bwMode="gray">
          <a:xfrm>
            <a:off x="7837170" y="6634866"/>
            <a:ext cx="198473" cy="17572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r>
              <a:rPr kumimoji="1" lang="en-US" altLang="ja-JP" sz="1200" b="1">
                <a:solidFill>
                  <a:prstClr val="black"/>
                </a:solidFill>
                <a:latin typeface="+mn-lt"/>
                <a:cs typeface="+mn-cs"/>
              </a:rPr>
              <a:t>6</a:t>
            </a:r>
            <a:endParaRPr kumimoji="1" lang="ja-JP" altLang="en-US" sz="12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7" name="テキスト ボックス 86">
            <a:extLst>
              <a:ext uri="{FF2B5EF4-FFF2-40B4-BE49-F238E27FC236}">
                <a16:creationId xmlns:a16="http://schemas.microsoft.com/office/drawing/2014/main" id="{BAEB9C6C-DAC4-BCBA-AC68-8401701C5D21}"/>
              </a:ext>
            </a:extLst>
          </p:cNvPr>
          <p:cNvSpPr txBox="1"/>
          <p:nvPr/>
        </p:nvSpPr>
        <p:spPr bwMode="gray">
          <a:xfrm>
            <a:off x="7608993" y="6647947"/>
            <a:ext cx="197735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algn="l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r>
              <a:rPr kumimoji="1" lang="ja-JP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～</a:t>
            </a:r>
          </a:p>
        </p:txBody>
      </p:sp>
      <p:sp>
        <p:nvSpPr>
          <p:cNvPr id="88" name="テキスト ボックス 87">
            <a:extLst>
              <a:ext uri="{FF2B5EF4-FFF2-40B4-BE49-F238E27FC236}">
                <a16:creationId xmlns:a16="http://schemas.microsoft.com/office/drawing/2014/main" id="{86E84AB9-0419-DE6A-5FDF-A8DCD5C12AAE}"/>
              </a:ext>
            </a:extLst>
          </p:cNvPr>
          <p:cNvSpPr txBox="1"/>
          <p:nvPr/>
        </p:nvSpPr>
        <p:spPr bwMode="gray">
          <a:xfrm>
            <a:off x="8052256" y="6617169"/>
            <a:ext cx="1803535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algn="l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r>
              <a:rPr kumimoji="1" lang="ja-JP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：</a:t>
            </a:r>
            <a:r>
              <a:rPr kumimoji="1" lang="ja-JP" altLang="en-US" sz="1400">
                <a:solidFill>
                  <a:prstClr val="black"/>
                </a:solidFill>
                <a:latin typeface="+mn-lt"/>
                <a:cs typeface="+mn-cs"/>
              </a:rPr>
              <a:t>⑤</a:t>
            </a:r>
            <a:r>
              <a:rPr kumimoji="1" lang="ja-JP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における優先順位</a:t>
            </a:r>
          </a:p>
        </p:txBody>
      </p:sp>
      <p:graphicFrame>
        <p:nvGraphicFramePr>
          <p:cNvPr id="89" name="表 88">
            <a:extLst>
              <a:ext uri="{FF2B5EF4-FFF2-40B4-BE49-F238E27FC236}">
                <a16:creationId xmlns:a16="http://schemas.microsoft.com/office/drawing/2014/main" id="{7CBFDE4E-D608-EB61-2ED2-DD26486BDDEE}"/>
              </a:ext>
            </a:extLst>
          </p:cNvPr>
          <p:cNvGraphicFramePr>
            <a:graphicFrameLocks noGrp="1"/>
          </p:cNvGraphicFramePr>
          <p:nvPr/>
        </p:nvGraphicFramePr>
        <p:xfrm>
          <a:off x="415925" y="537601"/>
          <a:ext cx="2654822" cy="2087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54822">
                  <a:extLst>
                    <a:ext uri="{9D8B030D-6E8A-4147-A177-3AD203B41FA5}">
                      <a16:colId xmlns:a16="http://schemas.microsoft.com/office/drawing/2014/main" val="2504572"/>
                    </a:ext>
                  </a:extLst>
                </a:gridCol>
              </a:tblGrid>
              <a:tr h="26951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>
                          <a:solidFill>
                            <a:schemeClr val="tx1"/>
                          </a:solidFill>
                        </a:rPr>
                        <a:t>移行戦略 </a:t>
                      </a:r>
                      <a:r>
                        <a:rPr kumimoji="1" lang="en-US" altLang="ja-JP" sz="1400" b="0">
                          <a:solidFill>
                            <a:schemeClr val="tx1"/>
                          </a:solidFill>
                        </a:rPr>
                        <a:t>/ </a:t>
                      </a:r>
                      <a:r>
                        <a:rPr kumimoji="1" lang="ja-JP" altLang="en-US" sz="1400" b="0">
                          <a:solidFill>
                            <a:schemeClr val="tx1"/>
                          </a:solidFill>
                        </a:rPr>
                        <a:t>ストーリー</a:t>
                      </a: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068118"/>
                  </a:ext>
                </a:extLst>
              </a:tr>
              <a:tr h="1747101">
                <a:tc>
                  <a:txBody>
                    <a:bodyPr/>
                    <a:lstStyle/>
                    <a:p>
                      <a:r>
                        <a:rPr kumimoji="1" lang="ja-JP" altLang="en-US" sz="1050" b="0" u="sng" dirty="0">
                          <a:solidFill>
                            <a:schemeClr val="tx1"/>
                          </a:solidFill>
                        </a:rPr>
                        <a:t>これまで</a:t>
                      </a:r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200" b="0" u="none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200" b="0" u="none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200" b="0" u="none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200" b="0" u="none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050" b="0" u="sng" dirty="0">
                          <a:solidFill>
                            <a:schemeClr val="tx1"/>
                          </a:solidFill>
                        </a:rPr>
                        <a:t>これから</a:t>
                      </a:r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53407969"/>
                  </a:ext>
                </a:extLst>
              </a:tr>
            </a:tbl>
          </a:graphicData>
        </a:graphic>
      </p:graphicFrame>
      <p:graphicFrame>
        <p:nvGraphicFramePr>
          <p:cNvPr id="90" name="表 13">
            <a:extLst>
              <a:ext uri="{FF2B5EF4-FFF2-40B4-BE49-F238E27FC236}">
                <a16:creationId xmlns:a16="http://schemas.microsoft.com/office/drawing/2014/main" id="{C88CE296-7E1C-015E-0548-D88844614F16}"/>
              </a:ext>
            </a:extLst>
          </p:cNvPr>
          <p:cNvGraphicFramePr>
            <a:graphicFrameLocks noGrp="1"/>
          </p:cNvGraphicFramePr>
          <p:nvPr/>
        </p:nvGraphicFramePr>
        <p:xfrm>
          <a:off x="6982516" y="537600"/>
          <a:ext cx="2520000" cy="20779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0000">
                  <a:extLst>
                    <a:ext uri="{9D8B030D-6E8A-4147-A177-3AD203B41FA5}">
                      <a16:colId xmlns:a16="http://schemas.microsoft.com/office/drawing/2014/main" val="1113982714"/>
                    </a:ext>
                  </a:extLst>
                </a:gridCol>
              </a:tblGrid>
              <a:tr h="29107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>
                          <a:solidFill>
                            <a:schemeClr val="tx1"/>
                          </a:solidFill>
                        </a:rPr>
                        <a:t>市場適合性・市場分析</a:t>
                      </a: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4068196"/>
                  </a:ext>
                </a:extLst>
              </a:tr>
              <a:tr h="833256">
                <a:tc>
                  <a:txBody>
                    <a:bodyPr/>
                    <a:lstStyle/>
                    <a:p>
                      <a:pPr marL="0" marR="0" lvl="0" indent="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u="sng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誰にどの程度求められているか</a:t>
                      </a:r>
                      <a:endParaRPr kumimoji="1" lang="en-US" altLang="ja-JP" sz="1050" u="sng">
                        <a:solidFill>
                          <a:schemeClr val="tx1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marL="0" marR="0" lvl="0" indent="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>
                        <a:solidFill>
                          <a:schemeClr val="tx1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marL="0" marR="0" lvl="0" indent="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>
                        <a:solidFill>
                          <a:schemeClr val="tx1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marL="0" marR="0" lvl="0" indent="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>
                        <a:solidFill>
                          <a:schemeClr val="tx1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1553953"/>
                  </a:ext>
                </a:extLst>
              </a:tr>
              <a:tr h="939902">
                <a:tc>
                  <a:txBody>
                    <a:bodyPr/>
                    <a:lstStyle/>
                    <a:p>
                      <a:pPr marL="0" marR="0" lvl="0" indent="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u="sng" dirty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ビジネスとしての成立可否、ビジネス上のリスク等について</a:t>
                      </a:r>
                      <a:endParaRPr kumimoji="1" lang="ja-JP" altLang="en-US" sz="1050" u="sng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marL="0" marR="0" lvl="0" indent="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dirty="0">
                        <a:solidFill>
                          <a:schemeClr val="tx1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marL="0" marR="0" lvl="0" indent="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dirty="0">
                        <a:solidFill>
                          <a:schemeClr val="tx1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marL="0" marR="0" lvl="0" indent="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106139"/>
                  </a:ext>
                </a:extLst>
              </a:tr>
            </a:tbl>
          </a:graphicData>
        </a:graphic>
      </p:graphicFrame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C0F06A14-6889-4F45-6B9C-AE34D04F530E}"/>
              </a:ext>
            </a:extLst>
          </p:cNvPr>
          <p:cNvSpPr txBox="1"/>
          <p:nvPr/>
        </p:nvSpPr>
        <p:spPr>
          <a:xfrm>
            <a:off x="7235469" y="6316367"/>
            <a:ext cx="9675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Yu Gothic UI" panose="020B0500000000000000" pitchFamily="50" charset="-128"/>
                <a:ea typeface="Yu Gothic UI" panose="020B0500000000000000" pitchFamily="50" charset="-128"/>
              </a:rPr>
              <a:t>③ ④ ⑤</a:t>
            </a:r>
          </a:p>
        </p:txBody>
      </p:sp>
      <p:sp>
        <p:nvSpPr>
          <p:cNvPr id="61" name="テキスト ボックス 60">
            <a:extLst>
              <a:ext uri="{FF2B5EF4-FFF2-40B4-BE49-F238E27FC236}">
                <a16:creationId xmlns:a16="http://schemas.microsoft.com/office/drawing/2014/main" id="{697CDCAB-ED31-7E48-5906-8D68AD4E900D}"/>
              </a:ext>
            </a:extLst>
          </p:cNvPr>
          <p:cNvSpPr txBox="1"/>
          <p:nvPr/>
        </p:nvSpPr>
        <p:spPr bwMode="gray">
          <a:xfrm>
            <a:off x="8052256" y="6384356"/>
            <a:ext cx="1803535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algn="l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r>
              <a:rPr kumimoji="1" lang="ja-JP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：ツール３へ転記</a:t>
            </a:r>
          </a:p>
        </p:txBody>
      </p:sp>
      <p:graphicFrame>
        <p:nvGraphicFramePr>
          <p:cNvPr id="21" name="表 20">
            <a:extLst>
              <a:ext uri="{FF2B5EF4-FFF2-40B4-BE49-F238E27FC236}">
                <a16:creationId xmlns:a16="http://schemas.microsoft.com/office/drawing/2014/main" id="{4F511F5B-1787-813E-094C-E4AE7451D8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2101545"/>
              </p:ext>
            </p:extLst>
          </p:nvPr>
        </p:nvGraphicFramePr>
        <p:xfrm>
          <a:off x="3693901" y="1735366"/>
          <a:ext cx="2520000" cy="823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0000">
                  <a:extLst>
                    <a:ext uri="{9D8B030D-6E8A-4147-A177-3AD203B41FA5}">
                      <a16:colId xmlns:a16="http://schemas.microsoft.com/office/drawing/2014/main" val="2504572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ありたい姿をどう実現するか</a:t>
                      </a:r>
                      <a:endParaRPr kumimoji="1" lang="en-US" altLang="ja-JP" sz="1050" b="0">
                        <a:solidFill>
                          <a:schemeClr val="tx1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068118"/>
                  </a:ext>
                </a:extLst>
              </a:tr>
              <a:tr h="493837">
                <a:tc>
                  <a:txBody>
                    <a:bodyPr/>
                    <a:lstStyle/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3407969"/>
                  </a:ext>
                </a:extLst>
              </a:tr>
            </a:tbl>
          </a:graphicData>
        </a:graphic>
      </p:graphicFrame>
      <p:graphicFrame>
        <p:nvGraphicFramePr>
          <p:cNvPr id="111" name="表 110">
            <a:extLst>
              <a:ext uri="{FF2B5EF4-FFF2-40B4-BE49-F238E27FC236}">
                <a16:creationId xmlns:a16="http://schemas.microsoft.com/office/drawing/2014/main" id="{DF5A06B4-3CB9-8770-D642-E257279991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6650402"/>
              </p:ext>
            </p:extLst>
          </p:nvPr>
        </p:nvGraphicFramePr>
        <p:xfrm>
          <a:off x="507600" y="4236328"/>
          <a:ext cx="2520000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0000">
                  <a:extLst>
                    <a:ext uri="{9D8B030D-6E8A-4147-A177-3AD203B41FA5}">
                      <a16:colId xmlns:a16="http://schemas.microsoft.com/office/drawing/2014/main" val="2504572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839933899"/>
                    </a:ext>
                  </a:extLst>
                </a:gridCol>
              </a:tblGrid>
              <a:tr h="18786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どうやって実現するのか　</a:t>
                      </a:r>
                      <a:endParaRPr kumimoji="1" lang="en-US" altLang="ja-JP" sz="1050" b="0">
                        <a:solidFill>
                          <a:schemeClr val="tx1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36000" marR="3600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FC2B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優先度  高・中・低</a:t>
                      </a:r>
                      <a:endParaRPr kumimoji="1" lang="en-US" altLang="ja-JP" sz="1050" b="0">
                        <a:solidFill>
                          <a:schemeClr val="tx1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36000" marR="3600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068118"/>
                  </a:ext>
                </a:extLst>
              </a:tr>
              <a:tr h="546503">
                <a:tc gridSpan="2">
                  <a:txBody>
                    <a:bodyPr/>
                    <a:lstStyle/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3407969"/>
                  </a:ext>
                </a:extLst>
              </a:tr>
            </a:tbl>
          </a:graphicData>
        </a:graphic>
      </p:graphicFrame>
      <p:graphicFrame>
        <p:nvGraphicFramePr>
          <p:cNvPr id="112" name="表 111">
            <a:extLst>
              <a:ext uri="{FF2B5EF4-FFF2-40B4-BE49-F238E27FC236}">
                <a16:creationId xmlns:a16="http://schemas.microsoft.com/office/drawing/2014/main" id="{F1FA98EA-0FFC-B8E7-CFBF-F3AE5643A5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2167713"/>
              </p:ext>
            </p:extLst>
          </p:nvPr>
        </p:nvGraphicFramePr>
        <p:xfrm>
          <a:off x="3667782" y="4236328"/>
          <a:ext cx="2570436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5218">
                  <a:extLst>
                    <a:ext uri="{9D8B030D-6E8A-4147-A177-3AD203B41FA5}">
                      <a16:colId xmlns:a16="http://schemas.microsoft.com/office/drawing/2014/main" val="2504572"/>
                    </a:ext>
                  </a:extLst>
                </a:gridCol>
                <a:gridCol w="1285218">
                  <a:extLst>
                    <a:ext uri="{9D8B030D-6E8A-4147-A177-3AD203B41FA5}">
                      <a16:colId xmlns:a16="http://schemas.microsoft.com/office/drawing/2014/main" val="894889761"/>
                    </a:ext>
                  </a:extLst>
                </a:gridCol>
              </a:tblGrid>
              <a:tr h="18786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どうやって実現するのか</a:t>
                      </a:r>
                      <a:endParaRPr kumimoji="1" lang="en-US" altLang="ja-JP" sz="1050" b="0">
                        <a:solidFill>
                          <a:schemeClr val="tx1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36000" marR="3600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FC2B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優先度  高・中・低</a:t>
                      </a:r>
                      <a:endParaRPr kumimoji="1" lang="en-US" altLang="ja-JP" sz="1050" b="0">
                        <a:solidFill>
                          <a:schemeClr val="tx1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36000" marR="3600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068118"/>
                  </a:ext>
                </a:extLst>
              </a:tr>
              <a:tr h="546503">
                <a:tc gridSpan="2">
                  <a:txBody>
                    <a:bodyPr/>
                    <a:lstStyle/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3407969"/>
                  </a:ext>
                </a:extLst>
              </a:tr>
            </a:tbl>
          </a:graphicData>
        </a:graphic>
      </p:graphicFrame>
      <p:graphicFrame>
        <p:nvGraphicFramePr>
          <p:cNvPr id="113" name="表 112">
            <a:extLst>
              <a:ext uri="{FF2B5EF4-FFF2-40B4-BE49-F238E27FC236}">
                <a16:creationId xmlns:a16="http://schemas.microsoft.com/office/drawing/2014/main" id="{59ED9EAD-44EA-D2C8-B97B-663077960A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5990614"/>
              </p:ext>
            </p:extLst>
          </p:nvPr>
        </p:nvGraphicFramePr>
        <p:xfrm>
          <a:off x="6982516" y="4236328"/>
          <a:ext cx="2520000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0000">
                  <a:extLst>
                    <a:ext uri="{9D8B030D-6E8A-4147-A177-3AD203B41FA5}">
                      <a16:colId xmlns:a16="http://schemas.microsoft.com/office/drawing/2014/main" val="2504572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220346387"/>
                    </a:ext>
                  </a:extLst>
                </a:gridCol>
              </a:tblGrid>
              <a:tr h="18786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どうやって実現するのか　</a:t>
                      </a:r>
                      <a:endParaRPr kumimoji="1" lang="en-US" altLang="ja-JP" sz="1050" b="0">
                        <a:solidFill>
                          <a:schemeClr val="tx1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36000" marR="3600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FC2B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優先度  高・中・低</a:t>
                      </a:r>
                      <a:endParaRPr kumimoji="1" lang="en-US" altLang="ja-JP" sz="1050" b="0">
                        <a:solidFill>
                          <a:schemeClr val="tx1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36000" marR="3600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068118"/>
                  </a:ext>
                </a:extLst>
              </a:tr>
              <a:tr h="546503">
                <a:tc gridSpan="2">
                  <a:txBody>
                    <a:bodyPr/>
                    <a:lstStyle/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3407969"/>
                  </a:ext>
                </a:extLst>
              </a:tr>
            </a:tbl>
          </a:graphicData>
        </a:graphic>
      </p:graphicFrame>
      <p:cxnSp>
        <p:nvCxnSpPr>
          <p:cNvPr id="130" name="直線矢印コネクタ 68">
            <a:extLst>
              <a:ext uri="{FF2B5EF4-FFF2-40B4-BE49-F238E27FC236}">
                <a16:creationId xmlns:a16="http://schemas.microsoft.com/office/drawing/2014/main" id="{753FED92-08C6-109B-E6BC-5D186EDDC5A8}"/>
              </a:ext>
            </a:extLst>
          </p:cNvPr>
          <p:cNvCxnSpPr>
            <a:cxnSpLocks/>
            <a:stCxn id="111" idx="2"/>
            <a:endCxn id="124" idx="0"/>
          </p:cNvCxnSpPr>
          <p:nvPr/>
        </p:nvCxnSpPr>
        <p:spPr>
          <a:xfrm rot="5400000">
            <a:off x="1099070" y="4863614"/>
            <a:ext cx="472856" cy="864205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直線矢印コネクタ 68">
            <a:extLst>
              <a:ext uri="{FF2B5EF4-FFF2-40B4-BE49-F238E27FC236}">
                <a16:creationId xmlns:a16="http://schemas.microsoft.com/office/drawing/2014/main" id="{666D62F9-710E-655A-ED87-6FAAC960F132}"/>
              </a:ext>
            </a:extLst>
          </p:cNvPr>
          <p:cNvCxnSpPr>
            <a:cxnSpLocks/>
            <a:stCxn id="111" idx="2"/>
            <a:endCxn id="167" idx="0"/>
          </p:cNvCxnSpPr>
          <p:nvPr/>
        </p:nvCxnSpPr>
        <p:spPr>
          <a:xfrm rot="16200000" flipH="1">
            <a:off x="1909184" y="4917704"/>
            <a:ext cx="472856" cy="756024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直線矢印コネクタ 68">
            <a:extLst>
              <a:ext uri="{FF2B5EF4-FFF2-40B4-BE49-F238E27FC236}">
                <a16:creationId xmlns:a16="http://schemas.microsoft.com/office/drawing/2014/main" id="{EE6D0600-79A0-1521-2ADD-B14D519DD3F1}"/>
              </a:ext>
            </a:extLst>
          </p:cNvPr>
          <p:cNvCxnSpPr>
            <a:cxnSpLocks/>
            <a:stCxn id="112" idx="2"/>
            <a:endCxn id="171" idx="0"/>
          </p:cNvCxnSpPr>
          <p:nvPr/>
        </p:nvCxnSpPr>
        <p:spPr>
          <a:xfrm rot="5400000">
            <a:off x="4311999" y="4891143"/>
            <a:ext cx="472856" cy="809147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直線矢印コネクタ 68">
            <a:extLst>
              <a:ext uri="{FF2B5EF4-FFF2-40B4-BE49-F238E27FC236}">
                <a16:creationId xmlns:a16="http://schemas.microsoft.com/office/drawing/2014/main" id="{CBF1A109-0785-D54C-2A0A-6AD2EBF1293E}"/>
              </a:ext>
            </a:extLst>
          </p:cNvPr>
          <p:cNvCxnSpPr>
            <a:cxnSpLocks/>
            <a:stCxn id="112" idx="2"/>
            <a:endCxn id="172" idx="0"/>
          </p:cNvCxnSpPr>
          <p:nvPr/>
        </p:nvCxnSpPr>
        <p:spPr>
          <a:xfrm rot="16200000" flipH="1">
            <a:off x="5122113" y="4890175"/>
            <a:ext cx="472856" cy="811082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直線矢印コネクタ 68">
            <a:extLst>
              <a:ext uri="{FF2B5EF4-FFF2-40B4-BE49-F238E27FC236}">
                <a16:creationId xmlns:a16="http://schemas.microsoft.com/office/drawing/2014/main" id="{CF5E6AD0-FB01-1F4F-CFB4-D6BA57962BF1}"/>
              </a:ext>
            </a:extLst>
          </p:cNvPr>
          <p:cNvCxnSpPr>
            <a:cxnSpLocks/>
            <a:stCxn id="113" idx="2"/>
            <a:endCxn id="175" idx="0"/>
          </p:cNvCxnSpPr>
          <p:nvPr/>
        </p:nvCxnSpPr>
        <p:spPr>
          <a:xfrm rot="5400000">
            <a:off x="7576986" y="4866614"/>
            <a:ext cx="472856" cy="858205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直線矢印コネクタ 68">
            <a:extLst>
              <a:ext uri="{FF2B5EF4-FFF2-40B4-BE49-F238E27FC236}">
                <a16:creationId xmlns:a16="http://schemas.microsoft.com/office/drawing/2014/main" id="{BF8CA0F3-FE03-5283-0E0E-4BF6AB80694A}"/>
              </a:ext>
            </a:extLst>
          </p:cNvPr>
          <p:cNvCxnSpPr>
            <a:cxnSpLocks/>
            <a:stCxn id="113" idx="2"/>
            <a:endCxn id="176" idx="0"/>
          </p:cNvCxnSpPr>
          <p:nvPr/>
        </p:nvCxnSpPr>
        <p:spPr>
          <a:xfrm rot="16200000" flipH="1">
            <a:off x="8387100" y="4914703"/>
            <a:ext cx="472856" cy="762025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1" name="表 170">
            <a:extLst>
              <a:ext uri="{FF2B5EF4-FFF2-40B4-BE49-F238E27FC236}">
                <a16:creationId xmlns:a16="http://schemas.microsoft.com/office/drawing/2014/main" id="{6358B8AC-5057-C833-2877-D6B74ADCB2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0866867"/>
              </p:ext>
            </p:extLst>
          </p:nvPr>
        </p:nvGraphicFramePr>
        <p:xfrm>
          <a:off x="3400288" y="5532144"/>
          <a:ext cx="1487130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315">
                  <a:extLst>
                    <a:ext uri="{9D8B030D-6E8A-4147-A177-3AD203B41FA5}">
                      <a16:colId xmlns:a16="http://schemas.microsoft.com/office/drawing/2014/main" val="2504572"/>
                    </a:ext>
                  </a:extLst>
                </a:gridCol>
                <a:gridCol w="1248815">
                  <a:extLst>
                    <a:ext uri="{9D8B030D-6E8A-4147-A177-3AD203B41FA5}">
                      <a16:colId xmlns:a16="http://schemas.microsoft.com/office/drawing/2014/main" val="2956878951"/>
                    </a:ext>
                  </a:extLst>
                </a:gridCol>
              </a:tblGrid>
              <a:tr h="23078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３</a:t>
                      </a:r>
                      <a:endParaRPr kumimoji="1" lang="en-US" altLang="ja-JP" sz="1050" b="1">
                        <a:solidFill>
                          <a:schemeClr val="tx1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それはどうやって</a:t>
                      </a:r>
                      <a:endParaRPr kumimoji="1" lang="en-US" altLang="ja-JP" sz="1050" b="0">
                        <a:solidFill>
                          <a:schemeClr val="tx1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D4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068118"/>
                  </a:ext>
                </a:extLst>
              </a:tr>
              <a:tr h="524504">
                <a:tc gridSpan="2">
                  <a:txBody>
                    <a:bodyPr/>
                    <a:lstStyle/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3407969"/>
                  </a:ext>
                </a:extLst>
              </a:tr>
            </a:tbl>
          </a:graphicData>
        </a:graphic>
      </p:graphicFrame>
      <p:graphicFrame>
        <p:nvGraphicFramePr>
          <p:cNvPr id="172" name="表 171">
            <a:extLst>
              <a:ext uri="{FF2B5EF4-FFF2-40B4-BE49-F238E27FC236}">
                <a16:creationId xmlns:a16="http://schemas.microsoft.com/office/drawing/2014/main" id="{C8106461-D6A3-7DB4-AA2E-5EF18AA164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986429"/>
              </p:ext>
            </p:extLst>
          </p:nvPr>
        </p:nvGraphicFramePr>
        <p:xfrm>
          <a:off x="5020517" y="5532144"/>
          <a:ext cx="1487130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315">
                  <a:extLst>
                    <a:ext uri="{9D8B030D-6E8A-4147-A177-3AD203B41FA5}">
                      <a16:colId xmlns:a16="http://schemas.microsoft.com/office/drawing/2014/main" val="2504572"/>
                    </a:ext>
                  </a:extLst>
                </a:gridCol>
                <a:gridCol w="1248815">
                  <a:extLst>
                    <a:ext uri="{9D8B030D-6E8A-4147-A177-3AD203B41FA5}">
                      <a16:colId xmlns:a16="http://schemas.microsoft.com/office/drawing/2014/main" val="2956878951"/>
                    </a:ext>
                  </a:extLst>
                </a:gridCol>
              </a:tblGrid>
              <a:tr h="23078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４</a:t>
                      </a:r>
                      <a:endParaRPr kumimoji="1" lang="en-US" altLang="ja-JP" sz="1050" b="1">
                        <a:solidFill>
                          <a:schemeClr val="tx1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それはどうやって</a:t>
                      </a:r>
                      <a:endParaRPr kumimoji="1" lang="en-US" altLang="ja-JP" sz="1050" b="0">
                        <a:solidFill>
                          <a:schemeClr val="tx1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D4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068118"/>
                  </a:ext>
                </a:extLst>
              </a:tr>
              <a:tr h="524504">
                <a:tc gridSpan="2">
                  <a:txBody>
                    <a:bodyPr/>
                    <a:lstStyle/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3407969"/>
                  </a:ext>
                </a:extLst>
              </a:tr>
            </a:tbl>
          </a:graphicData>
        </a:graphic>
      </p:graphicFrame>
      <p:graphicFrame>
        <p:nvGraphicFramePr>
          <p:cNvPr id="175" name="表 174">
            <a:extLst>
              <a:ext uri="{FF2B5EF4-FFF2-40B4-BE49-F238E27FC236}">
                <a16:creationId xmlns:a16="http://schemas.microsoft.com/office/drawing/2014/main" id="{5A3F7873-9E4A-55D9-A48C-6B39F89557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1468166"/>
              </p:ext>
            </p:extLst>
          </p:nvPr>
        </p:nvGraphicFramePr>
        <p:xfrm>
          <a:off x="6640746" y="5532144"/>
          <a:ext cx="1487130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315">
                  <a:extLst>
                    <a:ext uri="{9D8B030D-6E8A-4147-A177-3AD203B41FA5}">
                      <a16:colId xmlns:a16="http://schemas.microsoft.com/office/drawing/2014/main" val="2504572"/>
                    </a:ext>
                  </a:extLst>
                </a:gridCol>
                <a:gridCol w="1248815">
                  <a:extLst>
                    <a:ext uri="{9D8B030D-6E8A-4147-A177-3AD203B41FA5}">
                      <a16:colId xmlns:a16="http://schemas.microsoft.com/office/drawing/2014/main" val="2956878951"/>
                    </a:ext>
                  </a:extLst>
                </a:gridCol>
              </a:tblGrid>
              <a:tr h="23078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５</a:t>
                      </a:r>
                      <a:endParaRPr kumimoji="1" lang="en-US" altLang="ja-JP" sz="1050" b="1">
                        <a:solidFill>
                          <a:schemeClr val="tx1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それはどうやって</a:t>
                      </a:r>
                      <a:endParaRPr kumimoji="1" lang="en-US" altLang="ja-JP" sz="1050" b="0">
                        <a:solidFill>
                          <a:schemeClr val="tx1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D4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068118"/>
                  </a:ext>
                </a:extLst>
              </a:tr>
              <a:tr h="524504">
                <a:tc gridSpan="2">
                  <a:txBody>
                    <a:bodyPr/>
                    <a:lstStyle/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3407969"/>
                  </a:ext>
                </a:extLst>
              </a:tr>
            </a:tbl>
          </a:graphicData>
        </a:graphic>
      </p:graphicFrame>
      <p:graphicFrame>
        <p:nvGraphicFramePr>
          <p:cNvPr id="176" name="表 175">
            <a:extLst>
              <a:ext uri="{FF2B5EF4-FFF2-40B4-BE49-F238E27FC236}">
                <a16:creationId xmlns:a16="http://schemas.microsoft.com/office/drawing/2014/main" id="{8A724720-EE0D-48EE-243B-E741B20EFD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7768332"/>
              </p:ext>
            </p:extLst>
          </p:nvPr>
        </p:nvGraphicFramePr>
        <p:xfrm>
          <a:off x="8260976" y="5532144"/>
          <a:ext cx="1487130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315">
                  <a:extLst>
                    <a:ext uri="{9D8B030D-6E8A-4147-A177-3AD203B41FA5}">
                      <a16:colId xmlns:a16="http://schemas.microsoft.com/office/drawing/2014/main" val="2504572"/>
                    </a:ext>
                  </a:extLst>
                </a:gridCol>
                <a:gridCol w="1248815">
                  <a:extLst>
                    <a:ext uri="{9D8B030D-6E8A-4147-A177-3AD203B41FA5}">
                      <a16:colId xmlns:a16="http://schemas.microsoft.com/office/drawing/2014/main" val="2956878951"/>
                    </a:ext>
                  </a:extLst>
                </a:gridCol>
              </a:tblGrid>
              <a:tr h="23078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６</a:t>
                      </a:r>
                      <a:endParaRPr kumimoji="1" lang="en-US" altLang="ja-JP" sz="1050" b="1">
                        <a:solidFill>
                          <a:schemeClr val="tx1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それはどうやって</a:t>
                      </a:r>
                      <a:endParaRPr kumimoji="1" lang="en-US" altLang="ja-JP" sz="1050" b="0">
                        <a:solidFill>
                          <a:schemeClr val="tx1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D4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068118"/>
                  </a:ext>
                </a:extLst>
              </a:tr>
              <a:tr h="524504">
                <a:tc gridSpan="2">
                  <a:txBody>
                    <a:bodyPr/>
                    <a:lstStyle/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3407969"/>
                  </a:ext>
                </a:extLst>
              </a:tr>
            </a:tbl>
          </a:graphicData>
        </a:graphic>
      </p:graphicFrame>
      <p:sp>
        <p:nvSpPr>
          <p:cNvPr id="193" name="テキスト ボックス 192">
            <a:extLst>
              <a:ext uri="{FF2B5EF4-FFF2-40B4-BE49-F238E27FC236}">
                <a16:creationId xmlns:a16="http://schemas.microsoft.com/office/drawing/2014/main" id="{10BDFEEA-BAEA-B142-2FE8-19DCEDAAF7DA}"/>
              </a:ext>
            </a:extLst>
          </p:cNvPr>
          <p:cNvSpPr txBox="1"/>
          <p:nvPr/>
        </p:nvSpPr>
        <p:spPr>
          <a:xfrm>
            <a:off x="1335947" y="5088921"/>
            <a:ext cx="436755" cy="217165"/>
          </a:xfrm>
          <a:prstGeom prst="rect">
            <a:avLst/>
          </a:prstGeom>
          <a:noFill/>
        </p:spPr>
        <p:txBody>
          <a:bodyPr wrap="none" lIns="0" tIns="0" rIns="0" bIns="0" rtlCol="0" anchor="ctr" anchorCtr="1">
            <a:noAutofit/>
          </a:bodyPr>
          <a:lstStyle/>
          <a:p>
            <a:r>
              <a:rPr kumimoji="1" lang="en-US" altLang="ja-JP" sz="1400" b="1">
                <a:latin typeface="Yu Gothic UI" panose="020B0500000000000000" pitchFamily="50" charset="-128"/>
                <a:ea typeface="Yu Gothic UI" panose="020B0500000000000000" pitchFamily="50" charset="-128"/>
              </a:rPr>
              <a:t>How</a:t>
            </a:r>
            <a:endParaRPr kumimoji="1" lang="ja-JP" altLang="en-US" sz="1400" b="1"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sp>
        <p:nvSpPr>
          <p:cNvPr id="197" name="テキスト ボックス 196">
            <a:extLst>
              <a:ext uri="{FF2B5EF4-FFF2-40B4-BE49-F238E27FC236}">
                <a16:creationId xmlns:a16="http://schemas.microsoft.com/office/drawing/2014/main" id="{DBA694B1-3503-5E72-78E6-A5CDDCE0BDF8}"/>
              </a:ext>
            </a:extLst>
          </p:cNvPr>
          <p:cNvSpPr txBox="1"/>
          <p:nvPr/>
        </p:nvSpPr>
        <p:spPr>
          <a:xfrm>
            <a:off x="4533816" y="5081183"/>
            <a:ext cx="436755" cy="217165"/>
          </a:xfrm>
          <a:prstGeom prst="rect">
            <a:avLst/>
          </a:prstGeom>
          <a:noFill/>
        </p:spPr>
        <p:txBody>
          <a:bodyPr wrap="none" lIns="0" tIns="0" rIns="0" bIns="0" rtlCol="0" anchor="ctr" anchorCtr="1">
            <a:noAutofit/>
          </a:bodyPr>
          <a:lstStyle/>
          <a:p>
            <a:r>
              <a:rPr kumimoji="1" lang="en-US" altLang="ja-JP" sz="1400" b="1">
                <a:latin typeface="Yu Gothic UI" panose="020B0500000000000000" pitchFamily="50" charset="-128"/>
                <a:ea typeface="Yu Gothic UI" panose="020B0500000000000000" pitchFamily="50" charset="-128"/>
              </a:rPr>
              <a:t>How</a:t>
            </a:r>
            <a:endParaRPr kumimoji="1" lang="ja-JP" altLang="en-US" sz="1400" b="1"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sp>
        <p:nvSpPr>
          <p:cNvPr id="198" name="テキスト ボックス 197">
            <a:extLst>
              <a:ext uri="{FF2B5EF4-FFF2-40B4-BE49-F238E27FC236}">
                <a16:creationId xmlns:a16="http://schemas.microsoft.com/office/drawing/2014/main" id="{39370724-7204-3662-7FB6-159A30B3B000}"/>
              </a:ext>
            </a:extLst>
          </p:cNvPr>
          <p:cNvSpPr txBox="1"/>
          <p:nvPr/>
        </p:nvSpPr>
        <p:spPr>
          <a:xfrm>
            <a:off x="7808846" y="5075188"/>
            <a:ext cx="436755" cy="217165"/>
          </a:xfrm>
          <a:prstGeom prst="rect">
            <a:avLst/>
          </a:prstGeom>
          <a:noFill/>
        </p:spPr>
        <p:txBody>
          <a:bodyPr wrap="none" lIns="0" tIns="0" rIns="0" bIns="0" rtlCol="0" anchor="ctr" anchorCtr="1">
            <a:noAutofit/>
          </a:bodyPr>
          <a:lstStyle/>
          <a:p>
            <a:r>
              <a:rPr kumimoji="1" lang="en-US" altLang="ja-JP" sz="1400" b="1">
                <a:latin typeface="Yu Gothic UI" panose="020B0500000000000000" pitchFamily="50" charset="-128"/>
                <a:ea typeface="Yu Gothic UI" panose="020B0500000000000000" pitchFamily="50" charset="-128"/>
              </a:rPr>
              <a:t>How</a:t>
            </a:r>
            <a:endParaRPr kumimoji="1" lang="ja-JP" altLang="en-US" sz="1400" b="1"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cxnSp>
        <p:nvCxnSpPr>
          <p:cNvPr id="6" name="直線矢印コネクタ 5">
            <a:extLst>
              <a:ext uri="{FF2B5EF4-FFF2-40B4-BE49-F238E27FC236}">
                <a16:creationId xmlns:a16="http://schemas.microsoft.com/office/drawing/2014/main" id="{614E1ADB-8977-BA06-4C0D-BE64836E2899}"/>
              </a:ext>
            </a:extLst>
          </p:cNvPr>
          <p:cNvCxnSpPr>
            <a:cxnSpLocks/>
            <a:stCxn id="21" idx="2"/>
            <a:endCxn id="45" idx="0"/>
          </p:cNvCxnSpPr>
          <p:nvPr/>
        </p:nvCxnSpPr>
        <p:spPr bwMode="gray">
          <a:xfrm>
            <a:off x="4953901" y="2558866"/>
            <a:ext cx="665" cy="375508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矢印コネクタ 6">
            <a:extLst>
              <a:ext uri="{FF2B5EF4-FFF2-40B4-BE49-F238E27FC236}">
                <a16:creationId xmlns:a16="http://schemas.microsoft.com/office/drawing/2014/main" id="{11543C50-A39E-D489-A18A-F0F79990E6A6}"/>
              </a:ext>
            </a:extLst>
          </p:cNvPr>
          <p:cNvCxnSpPr>
            <a:cxnSpLocks/>
            <a:stCxn id="5" idx="2"/>
            <a:endCxn id="21" idx="0"/>
          </p:cNvCxnSpPr>
          <p:nvPr/>
        </p:nvCxnSpPr>
        <p:spPr bwMode="gray">
          <a:xfrm>
            <a:off x="4953901" y="1359857"/>
            <a:ext cx="0" cy="375509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0DCFB58-22D9-20E4-94FE-C7804F6B52A8}"/>
              </a:ext>
            </a:extLst>
          </p:cNvPr>
          <p:cNvSpPr txBox="1"/>
          <p:nvPr/>
        </p:nvSpPr>
        <p:spPr>
          <a:xfrm>
            <a:off x="280470" y="3855859"/>
            <a:ext cx="495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>
                <a:latin typeface="Yu Gothic UI" panose="020B0500000000000000" pitchFamily="50" charset="-128"/>
                <a:ea typeface="Yu Gothic UI" panose="020B0500000000000000" pitchFamily="50" charset="-128"/>
              </a:rPr>
              <a:t>④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957780E5-4256-6A51-7CA8-6FC7001947F6}"/>
              </a:ext>
            </a:extLst>
          </p:cNvPr>
          <p:cNvSpPr txBox="1"/>
          <p:nvPr/>
        </p:nvSpPr>
        <p:spPr>
          <a:xfrm>
            <a:off x="107159" y="5134050"/>
            <a:ext cx="495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>
                <a:latin typeface="Yu Gothic UI" panose="020B0500000000000000" pitchFamily="50" charset="-128"/>
                <a:ea typeface="Yu Gothic UI" panose="020B0500000000000000" pitchFamily="50" charset="-128"/>
              </a:rPr>
              <a:t>⑤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6E32B62-B6CB-4A74-F788-3FDDA5AABACD}"/>
              </a:ext>
            </a:extLst>
          </p:cNvPr>
          <p:cNvSpPr txBox="1"/>
          <p:nvPr/>
        </p:nvSpPr>
        <p:spPr>
          <a:xfrm>
            <a:off x="3279367" y="3181199"/>
            <a:ext cx="495300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>
                <a:latin typeface="Yu Gothic UI" panose="020B0500000000000000" pitchFamily="50" charset="-128"/>
                <a:ea typeface="Yu Gothic UI" panose="020B0500000000000000" pitchFamily="50" charset="-128"/>
              </a:rPr>
              <a:t>③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D0E3D0C2-FD18-EBE9-07A6-F6C4E6553257}"/>
              </a:ext>
            </a:extLst>
          </p:cNvPr>
          <p:cNvSpPr txBox="1"/>
          <p:nvPr/>
        </p:nvSpPr>
        <p:spPr>
          <a:xfrm>
            <a:off x="3279367" y="1939667"/>
            <a:ext cx="495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>
                <a:latin typeface="Yu Gothic UI" panose="020B0500000000000000" pitchFamily="50" charset="-128"/>
                <a:ea typeface="Yu Gothic UI" panose="020B0500000000000000" pitchFamily="50" charset="-128"/>
              </a:rPr>
              <a:t>②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C68BE5CE-9E65-3AE7-D6A2-6AA73DFCBD1B}"/>
              </a:ext>
            </a:extLst>
          </p:cNvPr>
          <p:cNvSpPr txBox="1"/>
          <p:nvPr/>
        </p:nvSpPr>
        <p:spPr>
          <a:xfrm>
            <a:off x="3288630" y="870858"/>
            <a:ext cx="495300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>
                <a:latin typeface="Yu Gothic UI" panose="020B0500000000000000" pitchFamily="50" charset="-128"/>
                <a:ea typeface="Yu Gothic UI" panose="020B0500000000000000" pitchFamily="50" charset="-128"/>
              </a:rPr>
              <a:t>①</a:t>
            </a:r>
          </a:p>
        </p:txBody>
      </p:sp>
    </p:spTree>
    <p:extLst>
      <p:ext uri="{BB962C8B-B14F-4D97-AF65-F5344CB8AC3E}">
        <p14:creationId xmlns:p14="http://schemas.microsoft.com/office/powerpoint/2010/main" val="2642260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2" name="表 60">
            <a:extLst>
              <a:ext uri="{FF2B5EF4-FFF2-40B4-BE49-F238E27FC236}">
                <a16:creationId xmlns:a16="http://schemas.microsoft.com/office/drawing/2014/main" id="{2B3EE359-46D7-4F2E-AED1-D28D518908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4010959"/>
              </p:ext>
            </p:extLst>
          </p:nvPr>
        </p:nvGraphicFramePr>
        <p:xfrm>
          <a:off x="415922" y="1814913"/>
          <a:ext cx="9074151" cy="4301112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38051">
                  <a:extLst>
                    <a:ext uri="{9D8B030D-6E8A-4147-A177-3AD203B41FA5}">
                      <a16:colId xmlns:a16="http://schemas.microsoft.com/office/drawing/2014/main" val="3424383783"/>
                    </a:ext>
                  </a:extLst>
                </a:gridCol>
                <a:gridCol w="1392920">
                  <a:extLst>
                    <a:ext uri="{9D8B030D-6E8A-4147-A177-3AD203B41FA5}">
                      <a16:colId xmlns:a16="http://schemas.microsoft.com/office/drawing/2014/main" val="4237322295"/>
                    </a:ext>
                  </a:extLst>
                </a:gridCol>
                <a:gridCol w="1428636">
                  <a:extLst>
                    <a:ext uri="{9D8B030D-6E8A-4147-A177-3AD203B41FA5}">
                      <a16:colId xmlns:a16="http://schemas.microsoft.com/office/drawing/2014/main" val="2013708153"/>
                    </a:ext>
                  </a:extLst>
                </a:gridCol>
                <a:gridCol w="1428636">
                  <a:extLst>
                    <a:ext uri="{9D8B030D-6E8A-4147-A177-3AD203B41FA5}">
                      <a16:colId xmlns:a16="http://schemas.microsoft.com/office/drawing/2014/main" val="123830088"/>
                    </a:ext>
                  </a:extLst>
                </a:gridCol>
                <a:gridCol w="1428636">
                  <a:extLst>
                    <a:ext uri="{9D8B030D-6E8A-4147-A177-3AD203B41FA5}">
                      <a16:colId xmlns:a16="http://schemas.microsoft.com/office/drawing/2014/main" val="879217751"/>
                    </a:ext>
                  </a:extLst>
                </a:gridCol>
                <a:gridCol w="1428636">
                  <a:extLst>
                    <a:ext uri="{9D8B030D-6E8A-4147-A177-3AD203B41FA5}">
                      <a16:colId xmlns:a16="http://schemas.microsoft.com/office/drawing/2014/main" val="4148829432"/>
                    </a:ext>
                  </a:extLst>
                </a:gridCol>
                <a:gridCol w="1428636">
                  <a:extLst>
                    <a:ext uri="{9D8B030D-6E8A-4147-A177-3AD203B41FA5}">
                      <a16:colId xmlns:a16="http://schemas.microsoft.com/office/drawing/2014/main" val="2743501876"/>
                    </a:ext>
                  </a:extLst>
                </a:gridCol>
              </a:tblGrid>
              <a:tr h="602552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200"/>
                        <a:t>ヒト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/>
                        <a:t>社内キーパーソン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kumimoji="1" lang="ja-JP" altLang="en-US" sz="1100" b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kumimoji="1" lang="ja-JP" altLang="en-US" sz="1100" b="1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kumimoji="1" lang="ja-JP" altLang="en-US" sz="11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kumimoji="1" lang="ja-JP" altLang="en-US" sz="11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kumimoji="1" lang="ja-JP" altLang="en-US" sz="11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1574531"/>
                  </a:ext>
                </a:extLst>
              </a:tr>
              <a:tr h="602552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100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/>
                        <a:t>社外キーパーソン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kumimoji="1" lang="en-US" altLang="ja-JP" sz="11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kumimoji="1" lang="en-US" altLang="ja-JP" sz="1100" b="1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kumimoji="1" lang="ja-JP" altLang="en-US" sz="1100" b="1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kumimoji="1" lang="ja-JP" altLang="en-US" sz="11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kumimoji="1" lang="ja-JP" altLang="en-US" sz="1100" b="1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5149449"/>
                  </a:ext>
                </a:extLst>
              </a:tr>
              <a:tr h="602552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200"/>
                        <a:t>モノ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100"/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1" lang="ja-JP" altLang="en-US" sz="11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1" lang="ja-JP" altLang="en-US" sz="11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kumimoji="1" lang="ja-JP" altLang="en-US" sz="11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kumimoji="1" lang="ja-JP" altLang="en-US" sz="11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1" lang="ja-JP" altLang="en-US" sz="1100" b="1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7382273"/>
                  </a:ext>
                </a:extLst>
              </a:tr>
              <a:tr h="602552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200"/>
                        <a:t>カネ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100"/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kumimoji="1" lang="ja-JP" altLang="en-US" sz="11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kumimoji="1" lang="ja-JP" altLang="en-US" sz="11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kumimoji="1" lang="ja-JP" altLang="en-US" sz="11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kumimoji="1" lang="ja-JP" altLang="en-US" sz="11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kumimoji="1" lang="ja-JP" altLang="en-US" sz="11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109746"/>
                  </a:ext>
                </a:extLst>
              </a:tr>
              <a:tr h="602552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200"/>
                        <a:t>情報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/>
                        <a:t>知的財産権</a:t>
                      </a:r>
                      <a:br>
                        <a:rPr kumimoji="1" lang="en-US" altLang="ja-JP" sz="1400"/>
                      </a:br>
                      <a:r>
                        <a:rPr kumimoji="1" lang="ja-JP" altLang="en-US" sz="900"/>
                        <a:t>（特許・商標・意匠など）</a:t>
                      </a:r>
                      <a:endParaRPr kumimoji="1" lang="ja-JP" altLang="en-US" sz="1400"/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1" lang="ja-JP" altLang="en-US" sz="11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1" lang="ja-JP" altLang="en-US" sz="11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1" lang="en-US" altLang="ja-JP" sz="11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kumimoji="1" lang="en-US" altLang="ja-JP" sz="11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kumimoji="1" lang="en-US" altLang="ja-JP" sz="11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32230749"/>
                  </a:ext>
                </a:extLst>
              </a:tr>
              <a:tr h="602552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100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/>
                        <a:t>その他の無形資産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1" lang="ja-JP" altLang="en-US" sz="1100" b="1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1" lang="ja-JP" altLang="en-US" sz="1100" b="1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1" lang="en-US" altLang="ja-JP" sz="11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kumimoji="1" lang="ja-JP" altLang="en-US" sz="11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1" lang="ja-JP" altLang="en-US" sz="1100" b="1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67050697"/>
                  </a:ext>
                </a:extLst>
              </a:tr>
              <a:tr h="602552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200"/>
                        <a:t>無形資産の</a:t>
                      </a:r>
                      <a:endParaRPr kumimoji="1" lang="en-US" altLang="ja-JP" sz="1200"/>
                    </a:p>
                    <a:p>
                      <a:pPr algn="ctr"/>
                      <a:r>
                        <a:rPr kumimoji="1" lang="ja-JP" altLang="en-US" sz="1200"/>
                        <a:t>獲得・強化に向けた打ち手</a:t>
                      </a:r>
                      <a:endParaRPr kumimoji="1" lang="en-US" altLang="ja-JP" sz="1200"/>
                    </a:p>
                    <a:p>
                      <a:pPr algn="ctr">
                        <a:spcBef>
                          <a:spcPts val="600"/>
                        </a:spcBef>
                      </a:pPr>
                      <a:r>
                        <a:rPr kumimoji="1" lang="en-US" altLang="ja-JP" sz="1000"/>
                        <a:t>KPI</a:t>
                      </a:r>
                      <a:r>
                        <a:rPr kumimoji="1" lang="ja-JP" altLang="en-US" sz="1000"/>
                        <a:t>管理表へ転記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8B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100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1" lang="ja-JP" altLang="en-US" sz="1100" b="1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kumimoji="1" lang="ja-JP" altLang="en-US" sz="1100" b="1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kumimoji="1" lang="ja-JP" altLang="en-US" sz="11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1" lang="ja-JP" altLang="en-US" sz="11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6883494"/>
                  </a:ext>
                </a:extLst>
              </a:tr>
            </a:tbl>
          </a:graphicData>
        </a:graphic>
      </p:graphicFrame>
      <p:sp>
        <p:nvSpPr>
          <p:cNvPr id="66" name="矢印: 五方向 65">
            <a:extLst>
              <a:ext uri="{FF2B5EF4-FFF2-40B4-BE49-F238E27FC236}">
                <a16:creationId xmlns:a16="http://schemas.microsoft.com/office/drawing/2014/main" id="{9DCB24C6-D503-4B86-ACA4-FA9DE846F2C8}"/>
              </a:ext>
            </a:extLst>
          </p:cNvPr>
          <p:cNvSpPr/>
          <p:nvPr/>
        </p:nvSpPr>
        <p:spPr bwMode="gray">
          <a:xfrm>
            <a:off x="2328420" y="1388979"/>
            <a:ext cx="1457015" cy="360000"/>
          </a:xfrm>
          <a:prstGeom prst="homePlate">
            <a:avLst/>
          </a:prstGeom>
          <a:solidFill>
            <a:schemeClr val="bg1">
              <a:lumMod val="85000"/>
            </a:schemeClr>
          </a:solidFill>
          <a:ln w="19050" algn="ctr">
            <a:noFill/>
            <a:miter lim="800000"/>
            <a:headEnd/>
            <a:tailEnd/>
          </a:ln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r>
              <a:rPr kumimoji="1" lang="ja-JP" altLang="en-US" sz="1200">
                <a:solidFill>
                  <a:prstClr val="black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事業活動・業務１</a:t>
            </a:r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sp>
        <p:nvSpPr>
          <p:cNvPr id="11" name="矢印: 五方向 10">
            <a:extLst>
              <a:ext uri="{FF2B5EF4-FFF2-40B4-BE49-F238E27FC236}">
                <a16:creationId xmlns:a16="http://schemas.microsoft.com/office/drawing/2014/main" id="{61537DAE-4283-4944-BB84-72717B3A726D}"/>
              </a:ext>
            </a:extLst>
          </p:cNvPr>
          <p:cNvSpPr/>
          <p:nvPr/>
        </p:nvSpPr>
        <p:spPr bwMode="gray">
          <a:xfrm>
            <a:off x="3768299" y="1388979"/>
            <a:ext cx="1457015" cy="360000"/>
          </a:xfrm>
          <a:prstGeom prst="homePlate">
            <a:avLst/>
          </a:prstGeom>
          <a:solidFill>
            <a:schemeClr val="bg1">
              <a:lumMod val="85000"/>
            </a:schemeClr>
          </a:solidFill>
          <a:ln w="19050" algn="ctr">
            <a:noFill/>
            <a:miter lim="800000"/>
            <a:headEnd/>
            <a:tailEnd/>
          </a:ln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algn="ctr" defTabSz="990564" fontAlgn="auto">
              <a:spcBef>
                <a:spcPts val="0"/>
              </a:spcBef>
              <a:spcAft>
                <a:spcPts val="0"/>
              </a:spcAft>
              <a:buSzPct val="100000"/>
            </a:pPr>
            <a:r>
              <a:rPr kumimoji="1" lang="ja-JP" altLang="en-US" sz="1200">
                <a:solidFill>
                  <a:prstClr val="black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事業活動・業務２</a:t>
            </a:r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sp>
        <p:nvSpPr>
          <p:cNvPr id="13" name="矢印: 五方向 12">
            <a:extLst>
              <a:ext uri="{FF2B5EF4-FFF2-40B4-BE49-F238E27FC236}">
                <a16:creationId xmlns:a16="http://schemas.microsoft.com/office/drawing/2014/main" id="{30ADEE92-9A44-4FD3-A70C-7965FF0F2960}"/>
              </a:ext>
            </a:extLst>
          </p:cNvPr>
          <p:cNvSpPr/>
          <p:nvPr/>
        </p:nvSpPr>
        <p:spPr bwMode="gray">
          <a:xfrm>
            <a:off x="5208177" y="1388979"/>
            <a:ext cx="1457015" cy="360000"/>
          </a:xfrm>
          <a:prstGeom prst="homePlate">
            <a:avLst/>
          </a:prstGeom>
          <a:solidFill>
            <a:schemeClr val="bg1">
              <a:lumMod val="85000"/>
            </a:schemeClr>
          </a:solidFill>
          <a:ln w="19050" algn="ctr">
            <a:noFill/>
            <a:miter lim="800000"/>
            <a:headEnd/>
            <a:tailEnd/>
          </a:ln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r>
              <a:rPr kumimoji="1" lang="ja-JP" altLang="en-US" sz="1200">
                <a:solidFill>
                  <a:prstClr val="black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事業活動・業務</a:t>
            </a:r>
            <a:r>
              <a:rPr kumimoji="1" lang="ja-JP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</a:rPr>
              <a:t>３</a:t>
            </a:r>
          </a:p>
        </p:txBody>
      </p:sp>
      <p:sp>
        <p:nvSpPr>
          <p:cNvPr id="14" name="矢印: 五方向 13">
            <a:extLst>
              <a:ext uri="{FF2B5EF4-FFF2-40B4-BE49-F238E27FC236}">
                <a16:creationId xmlns:a16="http://schemas.microsoft.com/office/drawing/2014/main" id="{7B758773-0FB1-4121-ACC7-1BAEB4D9510A}"/>
              </a:ext>
            </a:extLst>
          </p:cNvPr>
          <p:cNvSpPr/>
          <p:nvPr/>
        </p:nvSpPr>
        <p:spPr bwMode="gray">
          <a:xfrm>
            <a:off x="6648055" y="1388979"/>
            <a:ext cx="1457015" cy="360000"/>
          </a:xfrm>
          <a:prstGeom prst="homePlate">
            <a:avLst/>
          </a:prstGeom>
          <a:solidFill>
            <a:schemeClr val="bg1">
              <a:lumMod val="85000"/>
            </a:schemeClr>
          </a:solidFill>
          <a:ln w="19050" algn="ctr">
            <a:noFill/>
            <a:miter lim="800000"/>
            <a:headEnd/>
            <a:tailEnd/>
          </a:ln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r>
              <a:rPr kumimoji="1" lang="ja-JP" altLang="en-US" sz="1200">
                <a:solidFill>
                  <a:prstClr val="black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事業活動・業務</a:t>
            </a:r>
            <a:r>
              <a:rPr kumimoji="1" lang="ja-JP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</a:rPr>
              <a:t>４</a:t>
            </a:r>
          </a:p>
        </p:txBody>
      </p:sp>
      <p:sp>
        <p:nvSpPr>
          <p:cNvPr id="15" name="矢印: 五方向 14">
            <a:extLst>
              <a:ext uri="{FF2B5EF4-FFF2-40B4-BE49-F238E27FC236}">
                <a16:creationId xmlns:a16="http://schemas.microsoft.com/office/drawing/2014/main" id="{9491391E-0BB9-4E4E-817D-E53FD02D75B1}"/>
              </a:ext>
            </a:extLst>
          </p:cNvPr>
          <p:cNvSpPr/>
          <p:nvPr/>
        </p:nvSpPr>
        <p:spPr bwMode="gray">
          <a:xfrm>
            <a:off x="8087934" y="1388979"/>
            <a:ext cx="1457015" cy="360000"/>
          </a:xfrm>
          <a:prstGeom prst="homePlate">
            <a:avLst/>
          </a:prstGeom>
          <a:solidFill>
            <a:schemeClr val="bg1">
              <a:lumMod val="85000"/>
            </a:schemeClr>
          </a:solidFill>
          <a:ln w="19050" algn="ctr">
            <a:noFill/>
            <a:miter lim="800000"/>
            <a:headEnd/>
            <a:tailEnd/>
          </a:ln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r>
              <a:rPr kumimoji="1" lang="ja-JP" altLang="en-US" sz="1200">
                <a:solidFill>
                  <a:prstClr val="black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事業活動・業務</a:t>
            </a:r>
            <a:r>
              <a:rPr kumimoji="1" lang="ja-JP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</a:rPr>
              <a:t>５</a:t>
            </a:r>
          </a:p>
        </p:txBody>
      </p:sp>
      <p:graphicFrame>
        <p:nvGraphicFramePr>
          <p:cNvPr id="3" name="表 23">
            <a:extLst>
              <a:ext uri="{FF2B5EF4-FFF2-40B4-BE49-F238E27FC236}">
                <a16:creationId xmlns:a16="http://schemas.microsoft.com/office/drawing/2014/main" id="{4BCB8508-1E23-A163-5A70-150D10385380}"/>
              </a:ext>
            </a:extLst>
          </p:cNvPr>
          <p:cNvGraphicFramePr>
            <a:graphicFrameLocks noGrp="1"/>
          </p:cNvGraphicFramePr>
          <p:nvPr/>
        </p:nvGraphicFramePr>
        <p:xfrm>
          <a:off x="415923" y="408645"/>
          <a:ext cx="9074150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775">
                  <a:extLst>
                    <a:ext uri="{9D8B030D-6E8A-4147-A177-3AD203B41FA5}">
                      <a16:colId xmlns:a16="http://schemas.microsoft.com/office/drawing/2014/main" val="254409157"/>
                    </a:ext>
                  </a:extLst>
                </a:gridCol>
                <a:gridCol w="1584468">
                  <a:extLst>
                    <a:ext uri="{9D8B030D-6E8A-4147-A177-3AD203B41FA5}">
                      <a16:colId xmlns:a16="http://schemas.microsoft.com/office/drawing/2014/main" val="3196692188"/>
                    </a:ext>
                  </a:extLst>
                </a:gridCol>
                <a:gridCol w="7179907">
                  <a:extLst>
                    <a:ext uri="{9D8B030D-6E8A-4147-A177-3AD203B41FA5}">
                      <a16:colId xmlns:a16="http://schemas.microsoft.com/office/drawing/2014/main" val="3625641792"/>
                    </a:ext>
                  </a:extLst>
                </a:gridCol>
              </a:tblGrid>
              <a:tr h="44447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>
                          <a:solidFill>
                            <a:schemeClr val="tx1"/>
                          </a:solidFill>
                        </a:rPr>
                        <a:t>□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>
                          <a:solidFill>
                            <a:schemeClr val="tx1"/>
                          </a:solidFill>
                        </a:rPr>
                        <a:t>これまでの</a:t>
                      </a:r>
                      <a:endParaRPr kumimoji="1" lang="en-US" altLang="ja-JP" sz="1200" b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200" b="0">
                          <a:solidFill>
                            <a:schemeClr val="tx1"/>
                          </a:solidFill>
                        </a:rPr>
                        <a:t>価値創造プロセス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5117863"/>
                  </a:ext>
                </a:extLst>
              </a:tr>
              <a:tr h="364726">
                <a:tc>
                  <a:txBody>
                    <a:bodyPr/>
                    <a:lstStyle/>
                    <a:p>
                      <a:pPr marL="0" marR="0" lvl="0" indent="0" algn="ctr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>
                          <a:solidFill>
                            <a:schemeClr val="tx1"/>
                          </a:solidFill>
                        </a:rPr>
                        <a:t>□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>
                          <a:solidFill>
                            <a:schemeClr val="tx1"/>
                          </a:solidFill>
                        </a:rPr>
                        <a:t>これからの</a:t>
                      </a:r>
                      <a:endParaRPr kumimoji="1" lang="en-US" altLang="ja-JP" sz="1200" b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200" b="0">
                          <a:solidFill>
                            <a:schemeClr val="tx1"/>
                          </a:solidFill>
                        </a:rPr>
                        <a:t>価値創造プロセス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0453771"/>
                  </a:ext>
                </a:extLst>
              </a:tr>
            </a:tbl>
          </a:graphicData>
        </a:graphic>
      </p:graphicFrame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CE86F32-E585-B172-B821-C29E0441D337}"/>
              </a:ext>
            </a:extLst>
          </p:cNvPr>
          <p:cNvSpPr/>
          <p:nvPr/>
        </p:nvSpPr>
        <p:spPr bwMode="gray">
          <a:xfrm>
            <a:off x="0" y="0"/>
            <a:ext cx="9906000" cy="3240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algn="ctr">
            <a:noFill/>
            <a:miter lim="800000"/>
            <a:headEnd/>
            <a:tailEnd/>
          </a:ln>
        </p:spPr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r>
              <a:rPr kumimoji="1" lang="ja-JP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無形資産可視化ツール</a:t>
            </a:r>
            <a:r>
              <a:rPr kumimoji="1" lang="en-US" altLang="ja-JP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1" lang="ja-JP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　業務</a:t>
            </a:r>
            <a:r>
              <a:rPr kumimoji="1" lang="ja-JP" altLang="en-US" sz="2400">
                <a:solidFill>
                  <a:prstClr val="black"/>
                </a:solidFill>
                <a:latin typeface="+mn-lt"/>
                <a:cs typeface="+mn-cs"/>
              </a:rPr>
              <a:t>フロー・商流</a:t>
            </a:r>
            <a:r>
              <a:rPr kumimoji="1" lang="ja-JP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表（　　　　　　事業）</a:t>
            </a:r>
            <a:endParaRPr kumimoji="1" lang="en-US" altLang="ja-JP" sz="2400">
              <a:solidFill>
                <a:prstClr val="black"/>
              </a:solidFill>
              <a:latin typeface="+mn-lt"/>
              <a:cs typeface="+mn-cs"/>
            </a:endParaRPr>
          </a:p>
        </p:txBody>
      </p:sp>
      <p:graphicFrame>
        <p:nvGraphicFramePr>
          <p:cNvPr id="5" name="表 5">
            <a:extLst>
              <a:ext uri="{FF2B5EF4-FFF2-40B4-BE49-F238E27FC236}">
                <a16:creationId xmlns:a16="http://schemas.microsoft.com/office/drawing/2014/main" id="{B10B2A95-7D04-07B9-3329-C70B50C0BAF2}"/>
              </a:ext>
            </a:extLst>
          </p:cNvPr>
          <p:cNvGraphicFramePr>
            <a:graphicFrameLocks noGrp="1"/>
          </p:cNvGraphicFramePr>
          <p:nvPr/>
        </p:nvGraphicFramePr>
        <p:xfrm>
          <a:off x="5945256" y="6184436"/>
          <a:ext cx="3550284" cy="594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760">
                  <a:extLst>
                    <a:ext uri="{9D8B030D-6E8A-4147-A177-3AD203B41FA5}">
                      <a16:colId xmlns:a16="http://schemas.microsoft.com/office/drawing/2014/main" val="3572533357"/>
                    </a:ext>
                  </a:extLst>
                </a:gridCol>
                <a:gridCol w="3184524">
                  <a:extLst>
                    <a:ext uri="{9D8B030D-6E8A-4147-A177-3AD203B41FA5}">
                      <a16:colId xmlns:a16="http://schemas.microsoft.com/office/drawing/2014/main" val="3265822288"/>
                    </a:ext>
                  </a:extLst>
                </a:gridCol>
              </a:tblGrid>
              <a:tr h="52975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>
                          <a:solidFill>
                            <a:schemeClr val="tx1"/>
                          </a:solidFill>
                        </a:rPr>
                        <a:t>凡　例</a:t>
                      </a:r>
                    </a:p>
                  </a:txBody>
                  <a:tcPr vert="eaVert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</a:rPr>
                        <a:t>現在保有する無形資産            ：黒字での記載</a:t>
                      </a:r>
                      <a:endParaRPr kumimoji="1" lang="en-US" altLang="ja-JP" sz="11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</a:rPr>
                        <a:t>上記のうち重要な無形資産　   ：</a:t>
                      </a: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</a:rPr>
                        <a:t>太字にて表示</a:t>
                      </a:r>
                      <a:endParaRPr kumimoji="1" lang="en-US" altLang="ja-JP" sz="1100" b="1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</a:rPr>
                        <a:t>将来必要な無形資産   　　　 ：</a:t>
                      </a:r>
                      <a:r>
                        <a:rPr kumimoji="1" lang="ja-JP" altLang="en-US" sz="1100" b="0" dirty="0">
                          <a:solidFill>
                            <a:srgbClr val="DA291C"/>
                          </a:solidFill>
                        </a:rPr>
                        <a:t>赤字での記載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8506015"/>
                  </a:ext>
                </a:extLst>
              </a:tr>
            </a:tbl>
          </a:graphicData>
        </a:graphic>
      </p:graphicFrame>
      <p:sp>
        <p:nvSpPr>
          <p:cNvPr id="7" name="フッター プレースホルダー 1">
            <a:extLst>
              <a:ext uri="{FF2B5EF4-FFF2-40B4-BE49-F238E27FC236}">
                <a16:creationId xmlns:a16="http://schemas.microsoft.com/office/drawing/2014/main" id="{0E44666B-BCCC-44E4-07AB-00B235B05019}"/>
              </a:ext>
            </a:extLst>
          </p:cNvPr>
          <p:cNvSpPr txBox="1">
            <a:spLocks/>
          </p:cNvSpPr>
          <p:nvPr/>
        </p:nvSpPr>
        <p:spPr>
          <a:xfrm>
            <a:off x="705600" y="6588000"/>
            <a:ext cx="4068000" cy="169200"/>
          </a:xfr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29768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859536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289304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719072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148840" algn="l" defTabSz="859536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578608" algn="l" defTabSz="859536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008376" algn="l" defTabSz="859536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438144" algn="l" defTabSz="859536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GB" altLang="en-GB" sz="90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0887875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2" name="表 5">
            <a:extLst>
              <a:ext uri="{FF2B5EF4-FFF2-40B4-BE49-F238E27FC236}">
                <a16:creationId xmlns:a16="http://schemas.microsoft.com/office/drawing/2014/main" id="{4D06110D-026D-44F0-B744-C16AA610F9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7622447"/>
              </p:ext>
            </p:extLst>
          </p:nvPr>
        </p:nvGraphicFramePr>
        <p:xfrm>
          <a:off x="415926" y="537945"/>
          <a:ext cx="9074148" cy="586461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5442">
                  <a:extLst>
                    <a:ext uri="{9D8B030D-6E8A-4147-A177-3AD203B41FA5}">
                      <a16:colId xmlns:a16="http://schemas.microsoft.com/office/drawing/2014/main" val="3822607685"/>
                    </a:ext>
                  </a:extLst>
                </a:gridCol>
                <a:gridCol w="1265442">
                  <a:extLst>
                    <a:ext uri="{9D8B030D-6E8A-4147-A177-3AD203B41FA5}">
                      <a16:colId xmlns:a16="http://schemas.microsoft.com/office/drawing/2014/main" val="1216557287"/>
                    </a:ext>
                  </a:extLst>
                </a:gridCol>
                <a:gridCol w="1080256">
                  <a:extLst>
                    <a:ext uri="{9D8B030D-6E8A-4147-A177-3AD203B41FA5}">
                      <a16:colId xmlns:a16="http://schemas.microsoft.com/office/drawing/2014/main" val="287164160"/>
                    </a:ext>
                  </a:extLst>
                </a:gridCol>
                <a:gridCol w="925934">
                  <a:extLst>
                    <a:ext uri="{9D8B030D-6E8A-4147-A177-3AD203B41FA5}">
                      <a16:colId xmlns:a16="http://schemas.microsoft.com/office/drawing/2014/main" val="3148854159"/>
                    </a:ext>
                  </a:extLst>
                </a:gridCol>
                <a:gridCol w="1265442">
                  <a:extLst>
                    <a:ext uri="{9D8B030D-6E8A-4147-A177-3AD203B41FA5}">
                      <a16:colId xmlns:a16="http://schemas.microsoft.com/office/drawing/2014/main" val="4249946030"/>
                    </a:ext>
                  </a:extLst>
                </a:gridCol>
                <a:gridCol w="1265442">
                  <a:extLst>
                    <a:ext uri="{9D8B030D-6E8A-4147-A177-3AD203B41FA5}">
                      <a16:colId xmlns:a16="http://schemas.microsoft.com/office/drawing/2014/main" val="1135889998"/>
                    </a:ext>
                  </a:extLst>
                </a:gridCol>
                <a:gridCol w="1080256">
                  <a:extLst>
                    <a:ext uri="{9D8B030D-6E8A-4147-A177-3AD203B41FA5}">
                      <a16:colId xmlns:a16="http://schemas.microsoft.com/office/drawing/2014/main" val="3825768005"/>
                    </a:ext>
                  </a:extLst>
                </a:gridCol>
                <a:gridCol w="925934">
                  <a:extLst>
                    <a:ext uri="{9D8B030D-6E8A-4147-A177-3AD203B41FA5}">
                      <a16:colId xmlns:a16="http://schemas.microsoft.com/office/drawing/2014/main" val="1322242907"/>
                    </a:ext>
                  </a:extLst>
                </a:gridCol>
              </a:tblGrid>
              <a:tr h="326483">
                <a:tc row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経営方針</a:t>
                      </a:r>
                      <a:endParaRPr kumimoji="1" lang="en-US" altLang="ja-JP" sz="1200" b="0" dirty="0">
                        <a:latin typeface="+mn-ea"/>
                        <a:ea typeface="+mn-ea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kumimoji="1" lang="ja-JP" altLang="en-US" sz="1000" b="0" dirty="0">
                          <a:latin typeface="+mn-ea"/>
                          <a:ea typeface="+mn-ea"/>
                        </a:rPr>
                        <a:t>将来ビジョン実現ツリー③を転記</a:t>
                      </a:r>
                      <a:endParaRPr kumimoji="1" lang="en-US" altLang="ja-JP" sz="1100" b="0" dirty="0">
                        <a:latin typeface="+mn-ea"/>
                        <a:ea typeface="+mn-ea"/>
                      </a:endParaRPr>
                    </a:p>
                  </a:txBody>
                  <a:tcPr marL="36000" marR="3600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kumimoji="1" lang="ja-JP" altLang="en-US" sz="12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打ち手</a:t>
                      </a:r>
                      <a:br>
                        <a:rPr kumimoji="1" lang="en-US" altLang="ja-JP" sz="12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</a:br>
                      <a:r>
                        <a:rPr kumimoji="1" lang="ja-JP" altLang="en-US" sz="12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（大分類）</a:t>
                      </a:r>
                      <a:endParaRPr kumimoji="1" lang="en-US" altLang="ja-JP" sz="1200" b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kumimoji="1" lang="ja-JP" altLang="en-US" sz="10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将来ビジョン実現ツリー④を転記</a:t>
                      </a:r>
                      <a:endParaRPr kumimoji="1" lang="en-US" altLang="ja-JP" sz="1100" b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FC2B4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>
                          <a:latin typeface="+mn-ea"/>
                          <a:ea typeface="+mn-ea"/>
                        </a:rPr>
                        <a:t>目標設定</a:t>
                      </a:r>
                    </a:p>
                  </a:txBody>
                  <a:tcPr marL="36000" marR="3600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100" b="1"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>
                          <a:latin typeface="+mn-ea"/>
                          <a:ea typeface="+mn-ea"/>
                        </a:rPr>
                        <a:t>打ち手</a:t>
                      </a:r>
                      <a:br>
                        <a:rPr kumimoji="1" lang="en-US" altLang="ja-JP" sz="1200" b="0">
                          <a:latin typeface="+mn-ea"/>
                          <a:ea typeface="+mn-ea"/>
                        </a:rPr>
                      </a:br>
                      <a:r>
                        <a:rPr kumimoji="1" lang="ja-JP" altLang="en-US" sz="1200" b="0">
                          <a:latin typeface="+mn-ea"/>
                          <a:ea typeface="+mn-ea"/>
                        </a:rPr>
                        <a:t>（中分類）</a:t>
                      </a:r>
                      <a:endParaRPr kumimoji="1" lang="en-US" altLang="ja-JP" sz="1200" b="0">
                        <a:latin typeface="+mn-ea"/>
                        <a:ea typeface="+mn-ea"/>
                      </a:endParaRPr>
                    </a:p>
                    <a:p>
                      <a:pPr marL="0" marR="0" lvl="0" indent="0" algn="ctr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0">
                          <a:latin typeface="+mn-ea"/>
                          <a:ea typeface="+mn-ea"/>
                        </a:rPr>
                        <a:t>将来ビジョン実現ツリー⑤を転記</a:t>
                      </a:r>
                    </a:p>
                  </a:txBody>
                  <a:tcPr marL="36000" marR="3600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D4C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kumimoji="1" lang="ja-JP" altLang="en-US" sz="12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打ち手</a:t>
                      </a:r>
                      <a:br>
                        <a:rPr kumimoji="1" lang="en-US" altLang="ja-JP" sz="12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</a:br>
                      <a:r>
                        <a:rPr kumimoji="1" lang="ja-JP" altLang="en-US" sz="12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（小分類）</a:t>
                      </a:r>
                      <a:endParaRPr kumimoji="1" lang="en-US" altLang="ja-JP" sz="1200" b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ctr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業務フロー・商流表</a:t>
                      </a:r>
                      <a:endParaRPr kumimoji="1" lang="en-US" altLang="ja-JP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の「打ち手」を転記</a:t>
                      </a:r>
                      <a:endParaRPr kumimoji="1" lang="ja-JP" altLang="en-US" sz="1000" b="0">
                        <a:latin typeface="+mn-ea"/>
                        <a:ea typeface="+mn-ea"/>
                      </a:endParaRPr>
                    </a:p>
                  </a:txBody>
                  <a:tcPr marL="36000" marR="3600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8B0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>
                          <a:latin typeface="+mn-ea"/>
                          <a:ea typeface="+mn-ea"/>
                        </a:rPr>
                        <a:t>目標設定</a:t>
                      </a:r>
                      <a:endParaRPr kumimoji="1" lang="en-US" altLang="ja-JP" sz="1200" b="0">
                        <a:latin typeface="+mn-ea"/>
                        <a:ea typeface="+mn-ea"/>
                      </a:endParaRPr>
                    </a:p>
                  </a:txBody>
                  <a:tcPr marL="36000" marR="3600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1">
                          <a:latin typeface="+mn-ea"/>
                          <a:ea typeface="+mn-ea"/>
                        </a:rPr>
                        <a:t>現在値（参照）</a:t>
                      </a:r>
                      <a:endParaRPr kumimoji="1" lang="en-US" altLang="ja-JP" sz="1100" b="1"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FC2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9793039"/>
                  </a:ext>
                </a:extLst>
              </a:tr>
              <a:tr h="481382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1" lang="en-US" altLang="ja-JP" sz="12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KPI</a:t>
                      </a: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kumimoji="1" lang="ja-JP" altLang="en-US" sz="10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（目標値）</a:t>
                      </a:r>
                      <a:endParaRPr kumimoji="1" lang="ja-JP" altLang="en-US" b="0"/>
                    </a:p>
                  </a:txBody>
                  <a:tcPr marL="36000" marR="3600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kumimoji="1" lang="ja-JP" altLang="en-US" sz="1200" b="0">
                          <a:latin typeface="+mn-ea"/>
                          <a:ea typeface="+mn-ea"/>
                        </a:rPr>
                        <a:t>現在値</a:t>
                      </a:r>
                      <a:endParaRPr kumimoji="1" lang="ja-JP" altLang="en-US" b="0"/>
                    </a:p>
                  </a:txBody>
                  <a:tcPr marL="36000" marR="3600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KPI</a:t>
                      </a:r>
                    </a:p>
                    <a:p>
                      <a:pPr marL="0" marR="0" lvl="0" indent="0" algn="ctr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（目標値）</a:t>
                      </a:r>
                      <a:endParaRPr kumimoji="1" lang="ja-JP" altLang="en-US" sz="1200" b="0">
                        <a:latin typeface="+mn-ea"/>
                        <a:ea typeface="+mn-ea"/>
                      </a:endParaRPr>
                    </a:p>
                  </a:txBody>
                  <a:tcPr marL="36000" marR="3600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>
                          <a:latin typeface="+mn-ea"/>
                          <a:ea typeface="+mn-ea"/>
                        </a:rPr>
                        <a:t>現在値</a:t>
                      </a:r>
                      <a:endParaRPr kumimoji="1" lang="en-US" altLang="ja-JP" sz="1200" b="0">
                        <a:latin typeface="+mn-ea"/>
                        <a:ea typeface="+mn-ea"/>
                      </a:endParaRPr>
                    </a:p>
                  </a:txBody>
                  <a:tcPr marL="36000" marR="3600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7008437"/>
                  </a:ext>
                </a:extLst>
              </a:tr>
              <a:tr h="837736">
                <a:tc rowSpan="6">
                  <a:txBody>
                    <a:bodyPr/>
                    <a:lstStyle/>
                    <a:p>
                      <a:r>
                        <a:rPr kumimoji="1" lang="ja-JP" altLang="en-US" sz="1000" b="0" u="sng" dirty="0">
                          <a:solidFill>
                            <a:schemeClr val="tx1"/>
                          </a:solidFill>
                        </a:rPr>
                        <a:t>経営方針</a:t>
                      </a:r>
                      <a:endParaRPr kumimoji="1" lang="en-US" altLang="ja-JP" sz="1000" b="0" u="none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00" b="0" u="none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00" b="0" u="none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00" b="0" u="none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00" b="0" u="none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00" b="0" u="none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00" b="0" u="none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00" b="0" u="non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kumimoji="1" lang="en-US" altLang="ja-JP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en-US" altLang="ja-JP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11241705"/>
                  </a:ext>
                </a:extLst>
              </a:tr>
              <a:tr h="837736">
                <a:tc vMerge="1">
                  <a:txBody>
                    <a:bodyPr/>
                    <a:lstStyle/>
                    <a:p>
                      <a:endParaRPr kumimoji="1" lang="ja-JP" altLang="en-US" sz="10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en-US" altLang="ja-JP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/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/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00" b="1" u="sng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2486006"/>
                  </a:ext>
                </a:extLst>
              </a:tr>
              <a:tr h="837736">
                <a:tc vMerge="1">
                  <a:txBody>
                    <a:bodyPr/>
                    <a:lstStyle/>
                    <a:p>
                      <a:endParaRPr kumimoji="1" lang="en-US" altLang="ja-JP" sz="1000" b="0" u="none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00" b="0" u="non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00">
                        <a:solidFill>
                          <a:schemeClr val="tx1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0861877"/>
                  </a:ext>
                </a:extLst>
              </a:tr>
              <a:tr h="837736">
                <a:tc vMerge="1">
                  <a:txBody>
                    <a:bodyPr/>
                    <a:lstStyle/>
                    <a:p>
                      <a:endParaRPr kumimoji="1" lang="ja-JP" altLang="en-US" sz="10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00">
                        <a:solidFill>
                          <a:schemeClr val="tx1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/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/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4820854"/>
                  </a:ext>
                </a:extLst>
              </a:tr>
              <a:tr h="837736">
                <a:tc vMerge="1">
                  <a:txBody>
                    <a:bodyPr/>
                    <a:lstStyle/>
                    <a:p>
                      <a:endParaRPr kumimoji="1" lang="en-US" altLang="ja-JP" sz="1000" b="0" u="none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00" b="0" u="none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00" b="0" u="non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endParaRPr kumimoji="1" lang="en-US" altLang="ja-JP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r"/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2270533"/>
                  </a:ext>
                </a:extLst>
              </a:tr>
              <a:tr h="837736">
                <a:tc vMerge="1">
                  <a:txBody>
                    <a:bodyPr/>
                    <a:lstStyle/>
                    <a:p>
                      <a:endParaRPr kumimoji="1" lang="ja-JP" altLang="en-US" sz="10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en-US" altLang="ja-JP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/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/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39591478"/>
                  </a:ext>
                </a:extLst>
              </a:tr>
            </a:tbl>
          </a:graphicData>
        </a:graphic>
      </p:graphicFrame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08E23D0-E1B8-D9E2-9C30-64203F7F5900}"/>
              </a:ext>
            </a:extLst>
          </p:cNvPr>
          <p:cNvSpPr/>
          <p:nvPr/>
        </p:nvSpPr>
        <p:spPr bwMode="gray">
          <a:xfrm>
            <a:off x="0" y="0"/>
            <a:ext cx="9906000" cy="3240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algn="ctr">
            <a:noFill/>
            <a:miter lim="800000"/>
            <a:headEnd/>
            <a:tailEnd/>
          </a:ln>
        </p:spPr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r>
              <a:rPr kumimoji="1" lang="ja-JP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無形資産可視化ツール</a:t>
            </a:r>
            <a:r>
              <a:rPr kumimoji="1" lang="en-US" altLang="ja-JP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</a:t>
            </a:r>
            <a:r>
              <a:rPr kumimoji="1" lang="ja-JP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　</a:t>
            </a:r>
            <a:r>
              <a:rPr kumimoji="1" lang="en-US" altLang="ja-JP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KPI</a:t>
            </a:r>
            <a:r>
              <a:rPr kumimoji="1" lang="ja-JP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管理表（　　　　　　事業）</a:t>
            </a:r>
            <a:endParaRPr kumimoji="1" lang="en-US" altLang="ja-JP" sz="2400">
              <a:solidFill>
                <a:prstClr val="black"/>
              </a:solidFill>
              <a:latin typeface="+mn-lt"/>
              <a:cs typeface="+mn-cs"/>
            </a:endParaRPr>
          </a:p>
        </p:txBody>
      </p:sp>
      <p:sp>
        <p:nvSpPr>
          <p:cNvPr id="4" name="フッター プレースホルダー 1">
            <a:extLst>
              <a:ext uri="{FF2B5EF4-FFF2-40B4-BE49-F238E27FC236}">
                <a16:creationId xmlns:a16="http://schemas.microsoft.com/office/drawing/2014/main" id="{0CE887C8-D562-7108-E74A-01C21F9DD83B}"/>
              </a:ext>
            </a:extLst>
          </p:cNvPr>
          <p:cNvSpPr txBox="1">
            <a:spLocks/>
          </p:cNvSpPr>
          <p:nvPr/>
        </p:nvSpPr>
        <p:spPr>
          <a:xfrm>
            <a:off x="705600" y="6588000"/>
            <a:ext cx="4068000" cy="169200"/>
          </a:xfr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29768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859536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289304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719072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148840" algn="l" defTabSz="859536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578608" algn="l" defTabSz="859536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008376" algn="l" defTabSz="859536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438144" algn="l" defTabSz="859536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GB" altLang="en-GB" sz="900">
              <a:latin typeface="+mn-ea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AA0B7572-DD44-F999-1392-CEB0C04D056A}"/>
              </a:ext>
            </a:extLst>
          </p:cNvPr>
          <p:cNvSpPr/>
          <p:nvPr/>
        </p:nvSpPr>
        <p:spPr>
          <a:xfrm>
            <a:off x="2104592" y="3225655"/>
            <a:ext cx="1737736" cy="585500"/>
          </a:xfrm>
          <a:prstGeom prst="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ja-JP" altLang="en-US" sz="1600" dirty="0">
                <a:solidFill>
                  <a:sysClr val="windowText" lastClr="000000"/>
                </a:solidFill>
              </a:rPr>
              <a:t>黄色の箇所のみをご記入ください。</a:t>
            </a:r>
          </a:p>
        </p:txBody>
      </p:sp>
      <p:cxnSp>
        <p:nvCxnSpPr>
          <p:cNvPr id="5" name="直線矢印コネクタ 4">
            <a:extLst>
              <a:ext uri="{FF2B5EF4-FFF2-40B4-BE49-F238E27FC236}">
                <a16:creationId xmlns:a16="http://schemas.microsoft.com/office/drawing/2014/main" id="{D69FC53D-6C9E-23DF-01B9-8D2DA0A69E21}"/>
              </a:ext>
            </a:extLst>
          </p:cNvPr>
          <p:cNvCxnSpPr>
            <a:cxnSpLocks/>
          </p:cNvCxnSpPr>
          <p:nvPr/>
        </p:nvCxnSpPr>
        <p:spPr>
          <a:xfrm flipV="1">
            <a:off x="3223491" y="2720830"/>
            <a:ext cx="290800" cy="504825"/>
          </a:xfrm>
          <a:prstGeom prst="straightConnector1">
            <a:avLst/>
          </a:prstGeom>
          <a:ln w="38100">
            <a:solidFill>
              <a:sysClr val="windowText" lastClr="000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線矢印コネクタ 5">
            <a:extLst>
              <a:ext uri="{FF2B5EF4-FFF2-40B4-BE49-F238E27FC236}">
                <a16:creationId xmlns:a16="http://schemas.microsoft.com/office/drawing/2014/main" id="{63B1988B-F947-4798-BB98-A3BEB1423300}"/>
              </a:ext>
            </a:extLst>
          </p:cNvPr>
          <p:cNvCxnSpPr/>
          <p:nvPr/>
        </p:nvCxnSpPr>
        <p:spPr>
          <a:xfrm flipH="1" flipV="1">
            <a:off x="2323666" y="2730355"/>
            <a:ext cx="176213" cy="495300"/>
          </a:xfrm>
          <a:prstGeom prst="straightConnector1">
            <a:avLst/>
          </a:prstGeom>
          <a:ln w="38100">
            <a:solidFill>
              <a:sysClr val="windowText" lastClr="000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矢印コネクタ 6">
            <a:extLst>
              <a:ext uri="{FF2B5EF4-FFF2-40B4-BE49-F238E27FC236}">
                <a16:creationId xmlns:a16="http://schemas.microsoft.com/office/drawing/2014/main" id="{7D7B5185-4D2B-4713-9386-58F7042C8513}"/>
              </a:ext>
            </a:extLst>
          </p:cNvPr>
          <p:cNvCxnSpPr>
            <a:cxnSpLocks/>
            <a:stCxn id="2" idx="1"/>
          </p:cNvCxnSpPr>
          <p:nvPr/>
        </p:nvCxnSpPr>
        <p:spPr>
          <a:xfrm flipH="1">
            <a:off x="1376218" y="3518405"/>
            <a:ext cx="728374" cy="0"/>
          </a:xfrm>
          <a:prstGeom prst="straightConnector1">
            <a:avLst/>
          </a:prstGeom>
          <a:ln w="38100">
            <a:solidFill>
              <a:sysClr val="windowText" lastClr="000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732261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DT Template_A4_J_202101_補足版">
  <a:themeElements>
    <a:clrScheme name="DT">
      <a:dk1>
        <a:sysClr val="windowText" lastClr="000000"/>
      </a:dk1>
      <a:lt1>
        <a:sysClr val="window" lastClr="FFFFFF"/>
      </a:lt1>
      <a:dk2>
        <a:srgbClr val="53565A"/>
      </a:dk2>
      <a:lt2>
        <a:srgbClr val="D0D0CE"/>
      </a:lt2>
      <a:accent1>
        <a:srgbClr val="86BC25"/>
      </a:accent1>
      <a:accent2>
        <a:srgbClr val="43B02A"/>
      </a:accent2>
      <a:accent3>
        <a:srgbClr val="26890D"/>
      </a:accent3>
      <a:accent4>
        <a:srgbClr val="046A38"/>
      </a:accent4>
      <a:accent5>
        <a:srgbClr val="0D8390"/>
      </a:accent5>
      <a:accent6>
        <a:srgbClr val="007CB0"/>
      </a:accent6>
      <a:hlink>
        <a:srgbClr val="00A3E0"/>
      </a:hlink>
      <a:folHlink>
        <a:srgbClr val="7F7F7F"/>
      </a:folHlink>
    </a:clrScheme>
    <a:fontScheme name="DT">
      <a:majorFont>
        <a:latin typeface="Calibri"/>
        <a:ea typeface="Yu Gothic UI"/>
        <a:cs typeface=""/>
      </a:majorFont>
      <a:minorFont>
        <a:latin typeface="Calibri Light"/>
        <a:ea typeface="Yu Gothic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gray">
        <a:solidFill>
          <a:srgbClr val="BBBCBC"/>
        </a:solidFill>
        <a:ln w="12700" algn="ctr">
          <a:solidFill>
            <a:srgbClr val="BBBCBC"/>
          </a:solidFill>
          <a:miter lim="800000"/>
          <a:headEnd/>
          <a:tailEnd/>
        </a:ln>
      </a:spPr>
      <a:bodyPr rot="0" spcFirstLastPara="0" vertOverflow="overflow" horzOverflow="overflow" vert="horz" wrap="square" lIns="0" tIns="0" rIns="0" bIns="0" numCol="1" spcCol="0" rtlCol="0" fromWordArt="0" anchor="ctr" anchorCtr="0" forceAA="0" compatLnSpc="1">
        <a:prstTxWarp prst="textNoShape">
          <a:avLst/>
        </a:prstTxWarp>
        <a:noAutofit/>
      </a:bodyPr>
      <a:lstStyle>
        <a:defPPr marL="0" marR="0" indent="0" algn="ctr" defTabSz="990564" rtl="0" eaLnBrk="1" fontAlgn="auto" latinLnBrk="0" hangingPunct="1">
          <a:lnSpc>
            <a:spcPct val="100000"/>
          </a:lnSpc>
          <a:spcBef>
            <a:spcPts val="0"/>
          </a:spcBef>
          <a:spcAft>
            <a:spcPts val="0"/>
          </a:spcAft>
          <a:buClrTx/>
          <a:buSzPct val="100000"/>
          <a:buFont typeface="Wingdings" panose="05000000000000000000" pitchFamily="2" charset="2"/>
          <a:buNone/>
          <a:tabLst/>
          <a:defRPr kumimoji="1" sz="1200" b="0" i="0" u="none" strike="noStrike" kern="1200" cap="none" spc="0" normalizeH="0" baseline="0" noProof="0" dirty="0" smtClean="0">
            <a:ln>
              <a:noFill/>
            </a:ln>
            <a:solidFill>
              <a:prstClr val="black"/>
            </a:solidFill>
            <a:effectLst/>
            <a:uLnTx/>
            <a:uFillTx/>
            <a:latin typeface="+mn-lt"/>
            <a:ea typeface="+mn-ea"/>
            <a:cs typeface="+mn-cs"/>
          </a:defRPr>
        </a:defPPr>
      </a:lstStyle>
    </a:spDef>
    <a:lnDef>
      <a:spPr bwMode="gray">
        <a:ln w="12700"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 bwMode="gray">
        <a:noFill/>
      </a:spPr>
      <a:bodyPr wrap="none" lIns="0" tIns="0" rIns="0" bIns="0" rtlCol="0">
        <a:spAutoFit/>
      </a:bodyPr>
      <a:lstStyle>
        <a:defPPr marL="0" marR="0" indent="0" algn="l" defTabSz="990564" rtl="0" eaLnBrk="1" fontAlgn="auto" latinLnBrk="0" hangingPunct="1">
          <a:lnSpc>
            <a:spcPct val="100000"/>
          </a:lnSpc>
          <a:spcBef>
            <a:spcPts val="0"/>
          </a:spcBef>
          <a:spcAft>
            <a:spcPts val="0"/>
          </a:spcAft>
          <a:buClrTx/>
          <a:buSzPct val="100000"/>
          <a:buFont typeface="Wingdings" panose="05000000000000000000" pitchFamily="2" charset="2"/>
          <a:buNone/>
          <a:tabLst/>
          <a:defRPr kumimoji="1" sz="1200" b="0" i="0" u="none" strike="noStrike" kern="1200" cap="none" spc="0" normalizeH="0" baseline="0" noProof="0" dirty="0" smtClean="0">
            <a:ln>
              <a:noFill/>
            </a:ln>
            <a:solidFill>
              <a:prstClr val="black"/>
            </a:solidFill>
            <a:effectLst/>
            <a:uLnTx/>
            <a:uFillTx/>
            <a:latin typeface="+mn-lt"/>
            <a:ea typeface="+mn-ea"/>
            <a:cs typeface="+mn-cs"/>
          </a:defRPr>
        </a:defPPr>
      </a:lstStyle>
    </a:txDef>
  </a:objectDefaults>
  <a:extraClrSchemeLst/>
  <a:custClrLst>
    <a:custClr name="Green 7">
      <a:srgbClr val="2C5234"/>
    </a:custClr>
    <a:custClr name="Green 6">
      <a:srgbClr val="046A38"/>
    </a:custClr>
    <a:custClr name="Green 5">
      <a:srgbClr val="009A44"/>
    </a:custClr>
    <a:custClr name="Green 4">
      <a:srgbClr val="43B02A"/>
    </a:custClr>
    <a:custClr name="Deloitte Green">
      <a:srgbClr val="86BC25"/>
    </a:custClr>
    <a:custClr name="Green 2">
      <a:srgbClr val="C4D600"/>
    </a:custClr>
    <a:custClr name="Green 1">
      <a:srgbClr val="E3E48D"/>
    </a:custClr>
    <a:custClr name="Teal 7">
      <a:srgbClr val="004F59"/>
    </a:custClr>
    <a:custClr name="Teal 6">
      <a:srgbClr val="007680"/>
    </a:custClr>
    <a:custClr name="Teal 5">
      <a:srgbClr val="0097A9"/>
    </a:custClr>
    <a:custClr name="Teal 4">
      <a:srgbClr val="00ABAB"/>
    </a:custClr>
    <a:custClr name="Teal 3">
      <a:srgbClr val="6FC2B4"/>
    </a:custClr>
    <a:custClr name="Teal 2">
      <a:srgbClr val="9DD4CF"/>
    </a:custClr>
    <a:custClr name="Teal 1">
      <a:srgbClr val="DDEFE8"/>
    </a:custClr>
    <a:custClr name="Blue 7">
      <a:srgbClr val="041E42"/>
    </a:custClr>
    <a:custClr name="Blue 6">
      <a:srgbClr val="012169"/>
    </a:custClr>
    <a:custClr name="Blue 5">
      <a:srgbClr val="005587"/>
    </a:custClr>
    <a:custClr name="Blue 4">
      <a:srgbClr val="0076A8"/>
    </a:custClr>
    <a:custClr name="Blue 3">
      <a:srgbClr val="00A3E0"/>
    </a:custClr>
    <a:custClr name="Blue 2">
      <a:srgbClr val="62B5E5"/>
    </a:custClr>
    <a:custClr name="Blue 1">
      <a:srgbClr val="A0DCFF"/>
    </a:custClr>
    <a:custClr name="Cool Gray 11">
      <a:srgbClr val="53565A"/>
    </a:custClr>
    <a:custClr name="Cool Gray 10">
      <a:srgbClr val="63666A"/>
    </a:custClr>
    <a:custClr name="Cool Gray 9">
      <a:srgbClr val="75787B"/>
    </a:custClr>
    <a:custClr name="Cool Gray 7">
      <a:srgbClr val="97999B"/>
    </a:custClr>
    <a:custClr name="Cool Gray 6">
      <a:srgbClr val="A7A8AA"/>
    </a:custClr>
    <a:custClr name="Cool Gray 4">
      <a:srgbClr val="BBBCBC"/>
    </a:custClr>
    <a:custClr name="Cool Gray 2">
      <a:srgbClr val="D0D0CE"/>
    </a:custClr>
    <a:custClr name="White">
      <a:srgbClr val="FFFFFF"/>
    </a:custClr>
    <a:custClr name="Black">
      <a:srgbClr val="000000"/>
    </a:custClr>
    <a:custClr name="Red">
      <a:srgbClr val="DA291C"/>
    </a:custClr>
    <a:custClr name="Orange">
      <a:srgbClr val="ED8B00"/>
    </a:custClr>
    <a:custClr name="Yellow">
      <a:srgbClr val="FFCD00"/>
    </a:custClr>
  </a:custClrLst>
  <a:extLst>
    <a:ext uri="{05A4C25C-085E-4340-85A3-A5531E510DB2}">
      <thm15:themeFamily xmlns:thm15="http://schemas.microsoft.com/office/thememl/2012/main" name="DT Template_A4_J.pptx" id="{4121A5CE-8CF7-471C-9AB9-EEB519B8062A}" vid="{90A55A66-08AB-46E0-97BB-3CE8FA80F4D3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DT Template_A4_J (2)</Template>
  <TotalTime>0</TotalTime>
  <Words>350</Words>
  <Application>Microsoft Office PowerPoint</Application>
  <PresentationFormat>A4 210 x 297 mm</PresentationFormat>
  <Paragraphs>115</Paragraphs>
  <Slides>3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11" baseType="lpstr">
      <vt:lpstr>Yu Gothic UI</vt:lpstr>
      <vt:lpstr>Arial</vt:lpstr>
      <vt:lpstr>Calibri</vt:lpstr>
      <vt:lpstr>Calibri Light</vt:lpstr>
      <vt:lpstr>Verdana</vt:lpstr>
      <vt:lpstr>Wingdings</vt:lpstr>
      <vt:lpstr>DT Template_A4_J_202101_補足版</vt:lpstr>
      <vt:lpstr>think-cell スライド</vt:lpstr>
      <vt:lpstr>PowerPoint プレゼンテーション</vt:lpstr>
      <vt:lpstr>PowerPoint プレゼンテーション</vt:lpstr>
      <vt:lpstr>PowerPoint プレゼンテーション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2023-12-06T11:40:00Z</dcterms:created>
  <dcterms:modified xsi:type="dcterms:W3CDTF">2024-04-12T06:33:08Z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a60d57e-af5b-4752-ac57-3e4f28ca11dc_Enabled">
    <vt:lpwstr>true</vt:lpwstr>
  </property>
  <property fmtid="{D5CDD505-2E9C-101B-9397-08002B2CF9AE}" pid="3" name="MSIP_Label_ea60d57e-af5b-4752-ac57-3e4f28ca11dc_SetDate">
    <vt:lpwstr>2023-12-06T11:40:12Z</vt:lpwstr>
  </property>
  <property fmtid="{D5CDD505-2E9C-101B-9397-08002B2CF9AE}" pid="4" name="MSIP_Label_ea60d57e-af5b-4752-ac57-3e4f28ca11dc_Method">
    <vt:lpwstr>Standard</vt:lpwstr>
  </property>
  <property fmtid="{D5CDD505-2E9C-101B-9397-08002B2CF9AE}" pid="5" name="MSIP_Label_ea60d57e-af5b-4752-ac57-3e4f28ca11dc_Name">
    <vt:lpwstr>ea60d57e-af5b-4752-ac57-3e4f28ca11dc</vt:lpwstr>
  </property>
  <property fmtid="{D5CDD505-2E9C-101B-9397-08002B2CF9AE}" pid="6" name="MSIP_Label_ea60d57e-af5b-4752-ac57-3e4f28ca11dc_SiteId">
    <vt:lpwstr>36da45f1-dd2c-4d1f-af13-5abe46b99921</vt:lpwstr>
  </property>
  <property fmtid="{D5CDD505-2E9C-101B-9397-08002B2CF9AE}" pid="7" name="MSIP_Label_ea60d57e-af5b-4752-ac57-3e4f28ca11dc_ActionId">
    <vt:lpwstr>78aaf3f1-1896-45f9-b345-48f4b4c7a5c9</vt:lpwstr>
  </property>
  <property fmtid="{D5CDD505-2E9C-101B-9397-08002B2CF9AE}" pid="8" name="MSIP_Label_ea60d57e-af5b-4752-ac57-3e4f28ca11dc_ContentBits">
    <vt:lpwstr>0</vt:lpwstr>
  </property>
</Properties>
</file>