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919" r:id="rId1"/>
  </p:sldMasterIdLst>
  <p:notesMasterIdLst>
    <p:notesMasterId r:id="rId5"/>
  </p:notesMasterIdLst>
  <p:sldIdLst>
    <p:sldId id="2146847964" r:id="rId2"/>
    <p:sldId id="2146847965" r:id="rId3"/>
    <p:sldId id="2146847966" r:id="rId4"/>
  </p:sldIdLst>
  <p:sldSz cx="9906000" cy="6858000" type="A4"/>
  <p:notesSz cx="6735763" cy="9869488"/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2976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5953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8930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719072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148840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578608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008376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438144" algn="l" defTabSz="859536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pos="3120" userDrawn="1">
          <p15:clr>
            <a:srgbClr val="A4A3A4"/>
          </p15:clr>
        </p15:guide>
        <p15:guide id="3" orient="horz" pos="21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E27E2E-C396-4230-BD37-1F9D652D65A5}" v="8" dt="2023-11-30T10:47:32.03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578" y="120"/>
      </p:cViewPr>
      <p:guideLst>
        <p:guide pos="3120"/>
        <p:guide orient="horz" pos="218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9413" cy="495459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459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AAE2C4BB-DD5D-4EF0-8811-528209874544}" type="datetimeFigureOut">
              <a:rPr kumimoji="1" lang="ja-JP" altLang="en-US" smtClean="0"/>
              <a:pPr/>
              <a:t>2024/4/18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2" y="4749741"/>
            <a:ext cx="5389563" cy="3885862"/>
          </a:xfrm>
          <a:prstGeom prst="rect">
            <a:avLst/>
          </a:prstGeom>
        </p:spPr>
        <p:txBody>
          <a:bodyPr vert="horz" lIns="91438" tIns="45719" rIns="91438" bIns="4571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4030"/>
            <a:ext cx="2919413" cy="495459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4030"/>
            <a:ext cx="2919412" cy="495459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>
                <a:latin typeface="+mn-lt"/>
                <a:ea typeface="Yu Gothic UI" panose="020B0500000000000000" pitchFamily="50" charset="-128"/>
                <a:cs typeface="+mn-cs"/>
                <a:sym typeface="+mn-lt"/>
              </a:defRPr>
            </a:lvl1pPr>
          </a:lstStyle>
          <a:p>
            <a:fld id="{24DE13BB-FCB6-4491-A87D-1E9BA7500F8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985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Yu Gothic UI" panose="020B0500000000000000" pitchFamily="50" charset="-128"/>
        <a:cs typeface="+mn-cs"/>
        <a:sym typeface="+mn-lt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（基本版） タイトルのみ_A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3632627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563" imgH="564" progId="TCLayout.ActiveDocument.1">
                  <p:embed/>
                </p:oleObj>
              </mc:Choice>
              <mc:Fallback>
                <p:oleObj name="think-cell スライド" r:id="rId3" imgW="563" imgH="564" progId="TCLayout.ActiveDocument.1">
                  <p:embed/>
                  <p:pic>
                    <p:nvPicPr>
                      <p:cNvPr id="2" name="オブジェクト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フッター プレースホルダ 2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endParaRPr lang="en-GB" altLang="en-GB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fld id="{AA5FCFE5-FE56-4EF1-80A8-07776887C2A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テキスト プレースホルダー 2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16496" y="1008000"/>
            <a:ext cx="4356000" cy="468000"/>
          </a:xfrm>
          <a:prstGeom prst="rect">
            <a:avLst/>
          </a:prstGeom>
        </p:spPr>
        <p:txBody>
          <a:bodyPr wrap="none" anchor="ctr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lvl="0"/>
            <a:r>
              <a:rPr kumimoji="1" lang="en-US" altLang="ja-JP"/>
              <a:t>Header</a:t>
            </a:r>
            <a:r>
              <a:rPr kumimoji="1" lang="ja-JP" altLang="en-US"/>
              <a:t>を入力（スライドタイトル）</a:t>
            </a:r>
          </a:p>
        </p:txBody>
      </p:sp>
      <p:sp>
        <p:nvSpPr>
          <p:cNvPr id="6" name="タイトル 5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ja-JP" altLang="en-US"/>
              <a:t>キーメッセージを入力（本スライドで一番伝えたいこと＜名詞止め・体言止め不可＞）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54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5DEBF-83B4-4700-A6AE-47FB7B92A296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A461-53AF-4BB7-ADA1-B6429EB7C9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370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 hidden="1"/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062341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5" imgW="563" imgH="564" progId="TCLayout.ActiveDocument.1">
                  <p:embed/>
                </p:oleObj>
              </mc:Choice>
              <mc:Fallback>
                <p:oleObj name="think-cell スライド" r:id="rId5" imgW="563" imgH="564" progId="TCLayout.ActiveDocument.1">
                  <p:embed/>
                  <p:pic>
                    <p:nvPicPr>
                      <p:cNvPr id="4" name="オブジェクト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17000" y="180000"/>
            <a:ext cx="9072000" cy="615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ja-JP" altLang="en-US" noProof="0"/>
              <a:t>キーメッセージを入力（本スライドで一番伝えたいこと＜名詞止め・体言止め不可＞）</a:t>
            </a:r>
            <a:endParaRPr lang="en-US" noProof="0"/>
          </a:p>
        </p:txBody>
      </p:sp>
      <p:sp>
        <p:nvSpPr>
          <p:cNvPr id="8" name="フッター プレースホルダ 8"/>
          <p:cNvSpPr>
            <a:spLocks noGrp="1"/>
          </p:cNvSpPr>
          <p:nvPr>
            <p:ph type="ftr" sz="quarter" idx="3"/>
          </p:nvPr>
        </p:nvSpPr>
        <p:spPr bwMode="gray">
          <a:xfrm>
            <a:off x="705600" y="6588000"/>
            <a:ext cx="4068000" cy="169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1" lang="en-GB" altLang="en-GB"/>
          </a:p>
        </p:txBody>
      </p:sp>
      <p:sp>
        <p:nvSpPr>
          <p:cNvPr id="9" name="スライド番号プレースホルダ 9"/>
          <p:cNvSpPr>
            <a:spLocks noGrp="1"/>
          </p:cNvSpPr>
          <p:nvPr>
            <p:ph type="sldNum" sz="quarter" idx="4"/>
          </p:nvPr>
        </p:nvSpPr>
        <p:spPr bwMode="gray">
          <a:xfrm>
            <a:off x="417600" y="6588000"/>
            <a:ext cx="180000" cy="1692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900">
                <a:solidFill>
                  <a:schemeClr val="tx1"/>
                </a:solidFill>
                <a:latin typeface="+mn-lt"/>
                <a:ea typeface="+mn-ea"/>
                <a:cs typeface="+mn-cs"/>
                <a:sym typeface="+mn-lt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5FCFE5-FE56-4EF1-80A8-07776887C2A1}" type="slidenum">
              <a:rPr kumimoji="1" lang="ja-JP" altLang="en-US" smtClean="0"/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 bwMode="gray">
          <a:xfrm>
            <a:off x="417600" y="1476000"/>
            <a:ext cx="9072000" cy="482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  <a:endParaRPr kumimoji="1" lang="en-US" altLang="ja-JP"/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1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308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</p:sldLayoutIdLst>
  <p:hf hdr="0" ftr="0" dt="0"/>
  <p:txStyles>
    <p:titleStyle>
      <a:lvl1pPr algn="l" defTabSz="990564" rtl="0" eaLnBrk="1" latinLnBrk="0" hangingPunct="1">
        <a:spcBef>
          <a:spcPct val="0"/>
        </a:spcBef>
        <a:buNone/>
        <a:defRPr kumimoji="1" sz="2000" b="1" kern="1200">
          <a:solidFill>
            <a:schemeClr val="tx1"/>
          </a:solidFill>
          <a:latin typeface="+mj-lt"/>
          <a:ea typeface="+mj-ea"/>
          <a:cs typeface="+mj-cs"/>
          <a:sym typeface="+mj-lt"/>
        </a:defRPr>
      </a:lvl1pPr>
    </p:titleStyle>
    <p:bodyStyle>
      <a:lvl1pPr marL="0" indent="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SzPct val="100000"/>
        <a:buFont typeface="Arial" panose="020B0604020202020204" pitchFamily="34" charset="0"/>
        <a:buNone/>
        <a:defRPr kumimoji="1" sz="1200" b="0" kern="1200">
          <a:solidFill>
            <a:schemeClr val="tx1"/>
          </a:solidFill>
          <a:latin typeface="+mn-lt"/>
          <a:ea typeface="+mn-ea"/>
          <a:cs typeface="+mn-cs"/>
          <a:sym typeface="+mn-lt"/>
        </a:defRPr>
      </a:lvl1pPr>
      <a:lvl2pPr marL="180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n"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2pPr>
      <a:lvl3pPr marL="360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Wingdings" panose="05000000000000000000" pitchFamily="2" charset="2"/>
        <a:buChar char="Ø"/>
        <a:defRPr kumimoji="1" lang="en-US" sz="1200" b="0" kern="120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3pPr>
      <a:lvl4pPr marL="504000" indent="-144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defRPr kumimoji="1" lang="en-US" sz="1200" b="0" kern="1200" baseline="0" dirty="0" smtClean="0">
          <a:solidFill>
            <a:schemeClr val="tx1"/>
          </a:solidFill>
          <a:latin typeface="+mn-lt"/>
          <a:ea typeface="+mn-ea"/>
          <a:cs typeface="+mn-cs"/>
          <a:sym typeface="+mn-lt"/>
        </a:defRPr>
      </a:lvl4pPr>
      <a:lvl5pPr marL="684000" indent="-180000" algn="l" defTabSz="86502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Tx/>
        <a:buSzPct val="100000"/>
        <a:buFont typeface="Verdana" panose="020B0604030504040204" pitchFamily="34" charset="0"/>
        <a:buChar char="−"/>
        <a:tabLst/>
        <a:defRPr kumimoji="1" lang="en-US" sz="12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864000" indent="-180000" algn="l" defTabSz="990564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Font typeface="Wingdings" panose="05000000000000000000" pitchFamily="2" charset="2"/>
        <a:buChar char="ü"/>
        <a:defRPr kumimoji="1"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77179" indent="-191093" algn="l" defTabSz="990564" rtl="0" eaLnBrk="1" latinLnBrk="0" hangingPunct="1">
        <a:spcBef>
          <a:spcPts val="0"/>
        </a:spcBef>
        <a:spcAft>
          <a:spcPts val="1083"/>
        </a:spcAft>
        <a:buFont typeface="Verdana" panose="020B0604030504040204" pitchFamily="34" charset="0"/>
        <a:buChar char="−"/>
        <a:defRPr kumimoji="1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64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46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27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10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2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73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55" algn="l" defTabSz="990564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>
          <p15:clr>
            <a:srgbClr val="A4A3A4"/>
          </p15:clr>
        </p15:guide>
        <p15:guide id="2" orient="horz" pos="96">
          <p15:clr>
            <a:srgbClr val="A4A3A4"/>
          </p15:clr>
        </p15:guide>
        <p15:guide id="3" pos="3007">
          <p15:clr>
            <a:srgbClr val="A4A3A4"/>
          </p15:clr>
        </p15:guide>
        <p15:guide id="4" pos="3233">
          <p15:clr>
            <a:srgbClr val="A4A3A4"/>
          </p15:clr>
        </p15:guide>
        <p15:guide id="5" pos="5978">
          <p15:clr>
            <a:srgbClr val="A4A3A4"/>
          </p15:clr>
        </p15:guide>
        <p15:guide id="6" pos="262">
          <p15:clr>
            <a:srgbClr val="A4A3A4"/>
          </p15:clr>
        </p15:guide>
        <p15:guide id="7" orient="horz" pos="504">
          <p15:clr>
            <a:srgbClr val="A4A3A4"/>
          </p15:clr>
        </p15:guide>
        <p15:guide id="8" orient="horz" pos="640">
          <p15:clr>
            <a:srgbClr val="A4A3A4"/>
          </p15:clr>
        </p15:guide>
        <p15:guide id="9" orient="horz" pos="935">
          <p15:clr>
            <a:srgbClr val="A4A3A4"/>
          </p15:clr>
        </p15:guide>
        <p15:guide id="10" orient="horz" pos="3974">
          <p15:clr>
            <a:srgbClr val="A4A3A4"/>
          </p15:clr>
        </p15:guide>
        <p15:guide id="11" orient="horz" pos="4156">
          <p15:clr>
            <a:srgbClr val="A4A3A4"/>
          </p15:clr>
        </p15:guide>
        <p15:guide id="12" orient="horz" pos="426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F4BE20DA-97AF-061F-5ECA-0341C1421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159742"/>
              </p:ext>
            </p:extLst>
          </p:nvPr>
        </p:nvGraphicFramePr>
        <p:xfrm>
          <a:off x="3693901" y="536897"/>
          <a:ext cx="2520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ありたい姿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67" name="表 166">
            <a:extLst>
              <a:ext uri="{FF2B5EF4-FFF2-40B4-BE49-F238E27FC236}">
                <a16:creationId xmlns:a16="http://schemas.microsoft.com/office/drawing/2014/main" id="{7899E61A-B834-4FE0-F0F0-23242F0236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140782"/>
              </p:ext>
            </p:extLst>
          </p:nvPr>
        </p:nvGraphicFramePr>
        <p:xfrm>
          <a:off x="1780059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２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24" name="表 123">
            <a:extLst>
              <a:ext uri="{FF2B5EF4-FFF2-40B4-BE49-F238E27FC236}">
                <a16:creationId xmlns:a16="http://schemas.microsoft.com/office/drawing/2014/main" id="{37DD9ABA-1C06-5DFA-D596-43AE5F44A1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980962"/>
              </p:ext>
            </p:extLst>
          </p:nvPr>
        </p:nvGraphicFramePr>
        <p:xfrm>
          <a:off x="159830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１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45" name="表 44">
            <a:extLst>
              <a:ext uri="{FF2B5EF4-FFF2-40B4-BE49-F238E27FC236}">
                <a16:creationId xmlns:a16="http://schemas.microsoft.com/office/drawing/2014/main" id="{456663D0-9E12-F095-220B-E54FC65DBB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679914"/>
              </p:ext>
            </p:extLst>
          </p:nvPr>
        </p:nvGraphicFramePr>
        <p:xfrm>
          <a:off x="3694566" y="2934374"/>
          <a:ext cx="2520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経営方針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875B59-F8F7-C3F3-97C8-37DCCCFE351F}"/>
              </a:ext>
            </a:extLst>
          </p:cNvPr>
          <p:cNvSpPr/>
          <p:nvPr/>
        </p:nvSpPr>
        <p:spPr bwMode="gray">
          <a:xfrm>
            <a:off x="0" y="0"/>
            <a:ext cx="9906000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無形資産可視化ツール</a:t>
            </a:r>
            <a:r>
              <a:rPr kumimoji="1" lang="en-US" altLang="ja-JP" sz="2400">
                <a:solidFill>
                  <a:prstClr val="black"/>
                </a:solidFill>
                <a:latin typeface="+mn-lt"/>
                <a:cs typeface="+mn-cs"/>
              </a:rPr>
              <a:t>1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将来ビジョン実現ツリー（全社 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　　　　事業）</a:t>
            </a:r>
            <a:endParaRPr kumimoji="1" lang="en-US" altLang="ja-JP" sz="2400">
              <a:solidFill>
                <a:prstClr val="black"/>
              </a:solidFill>
              <a:latin typeface="+mn-lt"/>
              <a:cs typeface="+mn-cs"/>
            </a:endParaRPr>
          </a:p>
        </p:txBody>
      </p:sp>
      <p:cxnSp>
        <p:nvCxnSpPr>
          <p:cNvPr id="13" name="直線矢印コネクタ 3">
            <a:extLst>
              <a:ext uri="{FF2B5EF4-FFF2-40B4-BE49-F238E27FC236}">
                <a16:creationId xmlns:a16="http://schemas.microsoft.com/office/drawing/2014/main" id="{79663AE9-104C-277D-1A03-1FEF0AC3DE27}"/>
              </a:ext>
            </a:extLst>
          </p:cNvPr>
          <p:cNvCxnSpPr>
            <a:cxnSpLocks/>
            <a:stCxn id="45" idx="2"/>
            <a:endCxn id="111" idx="0"/>
          </p:cNvCxnSpPr>
          <p:nvPr/>
        </p:nvCxnSpPr>
        <p:spPr>
          <a:xfrm rot="5400000">
            <a:off x="3121586" y="2403348"/>
            <a:ext cx="478994" cy="318696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561E9F5D-4B5F-14EC-BBAA-6133251CCDEA}"/>
              </a:ext>
            </a:extLst>
          </p:cNvPr>
          <p:cNvCxnSpPr>
            <a:cxnSpLocks/>
            <a:stCxn id="45" idx="2"/>
            <a:endCxn id="112" idx="0"/>
          </p:cNvCxnSpPr>
          <p:nvPr/>
        </p:nvCxnSpPr>
        <p:spPr>
          <a:xfrm flipH="1">
            <a:off x="4953000" y="3757334"/>
            <a:ext cx="1566" cy="47899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3A81FC5-4DFA-23F7-EF98-59D1DA7F16EA}"/>
              </a:ext>
            </a:extLst>
          </p:cNvPr>
          <p:cNvSpPr txBox="1"/>
          <p:nvPr/>
        </p:nvSpPr>
        <p:spPr>
          <a:xfrm>
            <a:off x="4498163" y="3785245"/>
            <a:ext cx="436755" cy="217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r>
              <a:rPr kumimoji="1" lang="en-US" altLang="ja-JP" sz="1400" b="1">
                <a:latin typeface="Yu Gothic UI" panose="020B0500000000000000" pitchFamily="50" charset="-128"/>
                <a:ea typeface="Yu Gothic UI" panose="020B0500000000000000" pitchFamily="50" charset="-128"/>
              </a:rPr>
              <a:t>How</a:t>
            </a:r>
            <a:endParaRPr kumimoji="1" lang="ja-JP" altLang="en-US" sz="1400" b="1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cxnSp>
        <p:nvCxnSpPr>
          <p:cNvPr id="37" name="直線矢印コネクタ 60">
            <a:extLst>
              <a:ext uri="{FF2B5EF4-FFF2-40B4-BE49-F238E27FC236}">
                <a16:creationId xmlns:a16="http://schemas.microsoft.com/office/drawing/2014/main" id="{34643976-8032-8259-3982-852B9B405934}"/>
              </a:ext>
            </a:extLst>
          </p:cNvPr>
          <p:cNvCxnSpPr>
            <a:cxnSpLocks/>
            <a:stCxn id="45" idx="2"/>
            <a:endCxn id="113" idx="0"/>
          </p:cNvCxnSpPr>
          <p:nvPr/>
        </p:nvCxnSpPr>
        <p:spPr>
          <a:xfrm rot="16200000" flipH="1">
            <a:off x="6359044" y="2352856"/>
            <a:ext cx="478994" cy="328795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A4B0F073-628F-C3C1-024C-F26CA7AD2DA3}"/>
              </a:ext>
            </a:extLst>
          </p:cNvPr>
          <p:cNvSpPr/>
          <p:nvPr/>
        </p:nvSpPr>
        <p:spPr bwMode="gray">
          <a:xfrm>
            <a:off x="7337571" y="6634866"/>
            <a:ext cx="198473" cy="1757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１</a:t>
            </a: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E4F6E653-FB93-E7D7-E736-B7FC0866FBDC}"/>
              </a:ext>
            </a:extLst>
          </p:cNvPr>
          <p:cNvSpPr/>
          <p:nvPr/>
        </p:nvSpPr>
        <p:spPr bwMode="gray">
          <a:xfrm>
            <a:off x="7837170" y="6634866"/>
            <a:ext cx="198473" cy="1757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en-US" altLang="ja-JP" sz="1200" b="1">
                <a:solidFill>
                  <a:prstClr val="black"/>
                </a:solidFill>
                <a:latin typeface="+mn-lt"/>
                <a:cs typeface="+mn-cs"/>
              </a:rPr>
              <a:t>6</a:t>
            </a:r>
            <a:endParaRPr kumimoji="1" lang="ja-JP" altLang="en-US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BAEB9C6C-DAC4-BCBA-AC68-8401701C5D21}"/>
              </a:ext>
            </a:extLst>
          </p:cNvPr>
          <p:cNvSpPr txBox="1"/>
          <p:nvPr/>
        </p:nvSpPr>
        <p:spPr bwMode="gray">
          <a:xfrm>
            <a:off x="7608993" y="6647947"/>
            <a:ext cx="197735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～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86E84AB9-0419-DE6A-5FDF-A8DCD5C12AAE}"/>
              </a:ext>
            </a:extLst>
          </p:cNvPr>
          <p:cNvSpPr txBox="1"/>
          <p:nvPr/>
        </p:nvSpPr>
        <p:spPr bwMode="gray">
          <a:xfrm>
            <a:off x="8052256" y="6617169"/>
            <a:ext cx="180353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</a:t>
            </a:r>
            <a:r>
              <a:rPr kumimoji="1" lang="ja-JP" altLang="en-US" sz="1400">
                <a:solidFill>
                  <a:prstClr val="black"/>
                </a:solidFill>
                <a:latin typeface="+mn-lt"/>
                <a:cs typeface="+mn-cs"/>
              </a:rPr>
              <a:t>⑤</a:t>
            </a: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における優先順位</a:t>
            </a:r>
          </a:p>
        </p:txBody>
      </p:sp>
      <p:graphicFrame>
        <p:nvGraphicFramePr>
          <p:cNvPr id="89" name="表 88">
            <a:extLst>
              <a:ext uri="{FF2B5EF4-FFF2-40B4-BE49-F238E27FC236}">
                <a16:creationId xmlns:a16="http://schemas.microsoft.com/office/drawing/2014/main" id="{7CBFDE4E-D608-EB61-2ED2-DD26486BDDEE}"/>
              </a:ext>
            </a:extLst>
          </p:cNvPr>
          <p:cNvGraphicFramePr>
            <a:graphicFrameLocks noGrp="1"/>
          </p:cNvGraphicFramePr>
          <p:nvPr/>
        </p:nvGraphicFramePr>
        <p:xfrm>
          <a:off x="415925" y="537601"/>
          <a:ext cx="2654822" cy="208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4822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</a:tblGrid>
              <a:tr h="2695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移行戦略 </a:t>
                      </a:r>
                      <a:r>
                        <a:rPr kumimoji="1" lang="en-US" altLang="ja-JP" sz="1400" b="0"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ストーリー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1747101">
                <a:tc>
                  <a:txBody>
                    <a:bodyPr/>
                    <a:lstStyle/>
                    <a:p>
                      <a:r>
                        <a:rPr kumimoji="1" lang="ja-JP" altLang="en-US" sz="1050" b="0" u="sng" dirty="0">
                          <a:solidFill>
                            <a:schemeClr val="tx1"/>
                          </a:solidFill>
                        </a:rPr>
                        <a:t>これまで</a:t>
                      </a:r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200" b="0" u="none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50" b="0" u="sng" dirty="0">
                          <a:solidFill>
                            <a:schemeClr val="tx1"/>
                          </a:solidFill>
                        </a:rPr>
                        <a:t>これから</a:t>
                      </a:r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90" name="表 13">
            <a:extLst>
              <a:ext uri="{FF2B5EF4-FFF2-40B4-BE49-F238E27FC236}">
                <a16:creationId xmlns:a16="http://schemas.microsoft.com/office/drawing/2014/main" id="{C88CE296-7E1C-015E-0548-D88844614F16}"/>
              </a:ext>
            </a:extLst>
          </p:cNvPr>
          <p:cNvGraphicFramePr>
            <a:graphicFrameLocks noGrp="1"/>
          </p:cNvGraphicFramePr>
          <p:nvPr/>
        </p:nvGraphicFramePr>
        <p:xfrm>
          <a:off x="6982516" y="537600"/>
          <a:ext cx="2520000" cy="2077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1113982714"/>
                    </a:ext>
                  </a:extLst>
                </a:gridCol>
              </a:tblGrid>
              <a:tr h="29107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市場適合性・市場分析</a:t>
                      </a: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4068196"/>
                  </a:ext>
                </a:extLst>
              </a:tr>
              <a:tr h="833256"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u="sng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誰にどの程度求められているか</a:t>
                      </a:r>
                      <a:endParaRPr kumimoji="1" lang="en-US" altLang="ja-JP" sz="1050" u="sng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553953"/>
                  </a:ext>
                </a:extLst>
              </a:tr>
              <a:tr h="939902"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u="sng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ビジネスとしての成立可否、ビジネス上のリスク等について</a:t>
                      </a:r>
                      <a:endParaRPr kumimoji="1" lang="ja-JP" altLang="en-US" sz="1050" u="sng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106139"/>
                  </a:ext>
                </a:extLst>
              </a:tr>
            </a:tbl>
          </a:graphicData>
        </a:graphic>
      </p:graphicFrame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C0F06A14-6889-4F45-6B9C-AE34D04F530E}"/>
              </a:ext>
            </a:extLst>
          </p:cNvPr>
          <p:cNvSpPr txBox="1"/>
          <p:nvPr/>
        </p:nvSpPr>
        <p:spPr>
          <a:xfrm>
            <a:off x="7235469" y="6316367"/>
            <a:ext cx="967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Yu Gothic UI" panose="020B0500000000000000" pitchFamily="50" charset="-128"/>
                <a:ea typeface="Yu Gothic UI" panose="020B0500000000000000" pitchFamily="50" charset="-128"/>
              </a:rPr>
              <a:t>③ ④ ⑤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7CDCAB-ED31-7E48-5906-8D68AD4E900D}"/>
              </a:ext>
            </a:extLst>
          </p:cNvPr>
          <p:cNvSpPr txBox="1"/>
          <p:nvPr/>
        </p:nvSpPr>
        <p:spPr bwMode="gray">
          <a:xfrm>
            <a:off x="8052256" y="6384356"/>
            <a:ext cx="1803535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：ツール３へ転記</a:t>
            </a:r>
          </a:p>
        </p:txBody>
      </p:sp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4F511F5B-1787-813E-094C-E4AE7451D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101545"/>
              </p:ext>
            </p:extLst>
          </p:nvPr>
        </p:nvGraphicFramePr>
        <p:xfrm>
          <a:off x="3693901" y="1735366"/>
          <a:ext cx="2520000" cy="823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ありたい姿をどう実現するか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493837">
                <a:tc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11" name="表 110">
            <a:extLst>
              <a:ext uri="{FF2B5EF4-FFF2-40B4-BE49-F238E27FC236}">
                <a16:creationId xmlns:a16="http://schemas.microsoft.com/office/drawing/2014/main" id="{DF5A06B4-3CB9-8770-D642-E257279991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650402"/>
              </p:ext>
            </p:extLst>
          </p:nvPr>
        </p:nvGraphicFramePr>
        <p:xfrm>
          <a:off x="507600" y="4236328"/>
          <a:ext cx="2520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839933899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どうやって実現するのか　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優先度  高・中・低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12" name="表 111">
            <a:extLst>
              <a:ext uri="{FF2B5EF4-FFF2-40B4-BE49-F238E27FC236}">
                <a16:creationId xmlns:a16="http://schemas.microsoft.com/office/drawing/2014/main" id="{F1FA98EA-0FFC-B8E7-CFBF-F3AE5643A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167713"/>
              </p:ext>
            </p:extLst>
          </p:nvPr>
        </p:nvGraphicFramePr>
        <p:xfrm>
          <a:off x="3667782" y="4236328"/>
          <a:ext cx="2570436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218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85218">
                  <a:extLst>
                    <a:ext uri="{9D8B030D-6E8A-4147-A177-3AD203B41FA5}">
                      <a16:colId xmlns:a16="http://schemas.microsoft.com/office/drawing/2014/main" val="894889761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どうやって実現するのか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優先度  高・中・低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13" name="表 112">
            <a:extLst>
              <a:ext uri="{FF2B5EF4-FFF2-40B4-BE49-F238E27FC236}">
                <a16:creationId xmlns:a16="http://schemas.microsoft.com/office/drawing/2014/main" id="{59ED9EAD-44EA-D2C8-B97B-663077960A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990614"/>
              </p:ext>
            </p:extLst>
          </p:nvPr>
        </p:nvGraphicFramePr>
        <p:xfrm>
          <a:off x="6982516" y="4236328"/>
          <a:ext cx="2520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220346387"/>
                    </a:ext>
                  </a:extLst>
                </a:gridCol>
              </a:tblGrid>
              <a:tr h="1878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どうやって実現するのか　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優先度  高・中・低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46503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cxnSp>
        <p:nvCxnSpPr>
          <p:cNvPr id="130" name="直線矢印コネクタ 68">
            <a:extLst>
              <a:ext uri="{FF2B5EF4-FFF2-40B4-BE49-F238E27FC236}">
                <a16:creationId xmlns:a16="http://schemas.microsoft.com/office/drawing/2014/main" id="{753FED92-08C6-109B-E6BC-5D186EDDC5A8}"/>
              </a:ext>
            </a:extLst>
          </p:cNvPr>
          <p:cNvCxnSpPr>
            <a:cxnSpLocks/>
            <a:stCxn id="111" idx="2"/>
            <a:endCxn id="124" idx="0"/>
          </p:cNvCxnSpPr>
          <p:nvPr/>
        </p:nvCxnSpPr>
        <p:spPr>
          <a:xfrm rot="5400000">
            <a:off x="1099070" y="4863614"/>
            <a:ext cx="472856" cy="86420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矢印コネクタ 68">
            <a:extLst>
              <a:ext uri="{FF2B5EF4-FFF2-40B4-BE49-F238E27FC236}">
                <a16:creationId xmlns:a16="http://schemas.microsoft.com/office/drawing/2014/main" id="{666D62F9-710E-655A-ED87-6FAAC960F132}"/>
              </a:ext>
            </a:extLst>
          </p:cNvPr>
          <p:cNvCxnSpPr>
            <a:cxnSpLocks/>
            <a:stCxn id="111" idx="2"/>
            <a:endCxn id="167" idx="0"/>
          </p:cNvCxnSpPr>
          <p:nvPr/>
        </p:nvCxnSpPr>
        <p:spPr>
          <a:xfrm rot="16200000" flipH="1">
            <a:off x="1909184" y="4917704"/>
            <a:ext cx="472856" cy="756024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矢印コネクタ 68">
            <a:extLst>
              <a:ext uri="{FF2B5EF4-FFF2-40B4-BE49-F238E27FC236}">
                <a16:creationId xmlns:a16="http://schemas.microsoft.com/office/drawing/2014/main" id="{EE6D0600-79A0-1521-2ADD-B14D519DD3F1}"/>
              </a:ext>
            </a:extLst>
          </p:cNvPr>
          <p:cNvCxnSpPr>
            <a:cxnSpLocks/>
            <a:stCxn id="112" idx="2"/>
            <a:endCxn id="171" idx="0"/>
          </p:cNvCxnSpPr>
          <p:nvPr/>
        </p:nvCxnSpPr>
        <p:spPr>
          <a:xfrm rot="5400000">
            <a:off x="4311999" y="4891143"/>
            <a:ext cx="472856" cy="809147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矢印コネクタ 68">
            <a:extLst>
              <a:ext uri="{FF2B5EF4-FFF2-40B4-BE49-F238E27FC236}">
                <a16:creationId xmlns:a16="http://schemas.microsoft.com/office/drawing/2014/main" id="{CBF1A109-0785-D54C-2A0A-6AD2EBF1293E}"/>
              </a:ext>
            </a:extLst>
          </p:cNvPr>
          <p:cNvCxnSpPr>
            <a:cxnSpLocks/>
            <a:stCxn id="112" idx="2"/>
            <a:endCxn id="172" idx="0"/>
          </p:cNvCxnSpPr>
          <p:nvPr/>
        </p:nvCxnSpPr>
        <p:spPr>
          <a:xfrm rot="16200000" flipH="1">
            <a:off x="5122113" y="4890175"/>
            <a:ext cx="472856" cy="81108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68">
            <a:extLst>
              <a:ext uri="{FF2B5EF4-FFF2-40B4-BE49-F238E27FC236}">
                <a16:creationId xmlns:a16="http://schemas.microsoft.com/office/drawing/2014/main" id="{CF5E6AD0-FB01-1F4F-CFB4-D6BA57962BF1}"/>
              </a:ext>
            </a:extLst>
          </p:cNvPr>
          <p:cNvCxnSpPr>
            <a:cxnSpLocks/>
            <a:stCxn id="113" idx="2"/>
            <a:endCxn id="175" idx="0"/>
          </p:cNvCxnSpPr>
          <p:nvPr/>
        </p:nvCxnSpPr>
        <p:spPr>
          <a:xfrm rot="5400000">
            <a:off x="7576986" y="4866614"/>
            <a:ext cx="472856" cy="85820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矢印コネクタ 68">
            <a:extLst>
              <a:ext uri="{FF2B5EF4-FFF2-40B4-BE49-F238E27FC236}">
                <a16:creationId xmlns:a16="http://schemas.microsoft.com/office/drawing/2014/main" id="{BF8CA0F3-FE03-5283-0E0E-4BF6AB80694A}"/>
              </a:ext>
            </a:extLst>
          </p:cNvPr>
          <p:cNvCxnSpPr>
            <a:cxnSpLocks/>
            <a:stCxn id="113" idx="2"/>
            <a:endCxn id="176" idx="0"/>
          </p:cNvCxnSpPr>
          <p:nvPr/>
        </p:nvCxnSpPr>
        <p:spPr>
          <a:xfrm rot="16200000" flipH="1">
            <a:off x="8387100" y="4914703"/>
            <a:ext cx="472856" cy="76202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1" name="表 170">
            <a:extLst>
              <a:ext uri="{FF2B5EF4-FFF2-40B4-BE49-F238E27FC236}">
                <a16:creationId xmlns:a16="http://schemas.microsoft.com/office/drawing/2014/main" id="{6358B8AC-5057-C833-2877-D6B74ADCB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866867"/>
              </p:ext>
            </p:extLst>
          </p:nvPr>
        </p:nvGraphicFramePr>
        <p:xfrm>
          <a:off x="3400288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３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72" name="表 171">
            <a:extLst>
              <a:ext uri="{FF2B5EF4-FFF2-40B4-BE49-F238E27FC236}">
                <a16:creationId xmlns:a16="http://schemas.microsoft.com/office/drawing/2014/main" id="{C8106461-D6A3-7DB4-AA2E-5EF18AA164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86429"/>
              </p:ext>
            </p:extLst>
          </p:nvPr>
        </p:nvGraphicFramePr>
        <p:xfrm>
          <a:off x="5020517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４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75" name="表 174">
            <a:extLst>
              <a:ext uri="{FF2B5EF4-FFF2-40B4-BE49-F238E27FC236}">
                <a16:creationId xmlns:a16="http://schemas.microsoft.com/office/drawing/2014/main" id="{5A3F7873-9E4A-55D9-A48C-6B39F89557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468166"/>
              </p:ext>
            </p:extLst>
          </p:nvPr>
        </p:nvGraphicFramePr>
        <p:xfrm>
          <a:off x="6640746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５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graphicFrame>
        <p:nvGraphicFramePr>
          <p:cNvPr id="176" name="表 175">
            <a:extLst>
              <a:ext uri="{FF2B5EF4-FFF2-40B4-BE49-F238E27FC236}">
                <a16:creationId xmlns:a16="http://schemas.microsoft.com/office/drawing/2014/main" id="{8A724720-EE0D-48EE-243B-E741B20EFD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768332"/>
              </p:ext>
            </p:extLst>
          </p:nvPr>
        </p:nvGraphicFramePr>
        <p:xfrm>
          <a:off x="8260976" y="5532144"/>
          <a:ext cx="14871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315">
                  <a:extLst>
                    <a:ext uri="{9D8B030D-6E8A-4147-A177-3AD203B41FA5}">
                      <a16:colId xmlns:a16="http://schemas.microsoft.com/office/drawing/2014/main" val="2504572"/>
                    </a:ext>
                  </a:extLst>
                </a:gridCol>
                <a:gridCol w="1248815">
                  <a:extLst>
                    <a:ext uri="{9D8B030D-6E8A-4147-A177-3AD203B41FA5}">
                      <a16:colId xmlns:a16="http://schemas.microsoft.com/office/drawing/2014/main" val="2956878951"/>
                    </a:ext>
                  </a:extLst>
                </a:gridCol>
              </a:tblGrid>
              <a:tr h="2307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６</a:t>
                      </a:r>
                      <a:endParaRPr kumimoji="1" lang="en-US" altLang="ja-JP" sz="1050" b="1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それはどうやって</a:t>
                      </a:r>
                      <a:endParaRPr kumimoji="1" lang="en-US" altLang="ja-JP" sz="1050" b="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68118"/>
                  </a:ext>
                </a:extLst>
              </a:tr>
              <a:tr h="524504">
                <a:tc gridSpan="2">
                  <a:txBody>
                    <a:bodyPr/>
                    <a:lstStyle/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50" b="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07969"/>
                  </a:ext>
                </a:extLst>
              </a:tr>
            </a:tbl>
          </a:graphicData>
        </a:graphic>
      </p:graphicFrame>
      <p:sp>
        <p:nvSpPr>
          <p:cNvPr id="193" name="テキスト ボックス 192">
            <a:extLst>
              <a:ext uri="{FF2B5EF4-FFF2-40B4-BE49-F238E27FC236}">
                <a16:creationId xmlns:a16="http://schemas.microsoft.com/office/drawing/2014/main" id="{10BDFEEA-BAEA-B142-2FE8-19DCEDAAF7DA}"/>
              </a:ext>
            </a:extLst>
          </p:cNvPr>
          <p:cNvSpPr txBox="1"/>
          <p:nvPr/>
        </p:nvSpPr>
        <p:spPr>
          <a:xfrm>
            <a:off x="1335947" y="5088921"/>
            <a:ext cx="436755" cy="217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r>
              <a:rPr kumimoji="1" lang="en-US" altLang="ja-JP" sz="1400" b="1">
                <a:latin typeface="Yu Gothic UI" panose="020B0500000000000000" pitchFamily="50" charset="-128"/>
                <a:ea typeface="Yu Gothic UI" panose="020B0500000000000000" pitchFamily="50" charset="-128"/>
              </a:rPr>
              <a:t>How</a:t>
            </a:r>
            <a:endParaRPr kumimoji="1" lang="ja-JP" altLang="en-US" sz="1400" b="1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97" name="テキスト ボックス 196">
            <a:extLst>
              <a:ext uri="{FF2B5EF4-FFF2-40B4-BE49-F238E27FC236}">
                <a16:creationId xmlns:a16="http://schemas.microsoft.com/office/drawing/2014/main" id="{DBA694B1-3503-5E72-78E6-A5CDDCE0BDF8}"/>
              </a:ext>
            </a:extLst>
          </p:cNvPr>
          <p:cNvSpPr txBox="1"/>
          <p:nvPr/>
        </p:nvSpPr>
        <p:spPr>
          <a:xfrm>
            <a:off x="4533816" y="5081183"/>
            <a:ext cx="436755" cy="217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r>
              <a:rPr kumimoji="1" lang="en-US" altLang="ja-JP" sz="1400" b="1">
                <a:latin typeface="Yu Gothic UI" panose="020B0500000000000000" pitchFamily="50" charset="-128"/>
                <a:ea typeface="Yu Gothic UI" panose="020B0500000000000000" pitchFamily="50" charset="-128"/>
              </a:rPr>
              <a:t>How</a:t>
            </a:r>
            <a:endParaRPr kumimoji="1" lang="ja-JP" altLang="en-US" sz="1400" b="1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98" name="テキスト ボックス 197">
            <a:extLst>
              <a:ext uri="{FF2B5EF4-FFF2-40B4-BE49-F238E27FC236}">
                <a16:creationId xmlns:a16="http://schemas.microsoft.com/office/drawing/2014/main" id="{39370724-7204-3662-7FB6-159A30B3B000}"/>
              </a:ext>
            </a:extLst>
          </p:cNvPr>
          <p:cNvSpPr txBox="1"/>
          <p:nvPr/>
        </p:nvSpPr>
        <p:spPr>
          <a:xfrm>
            <a:off x="7808846" y="5075188"/>
            <a:ext cx="436755" cy="217165"/>
          </a:xfrm>
          <a:prstGeom prst="rect">
            <a:avLst/>
          </a:prstGeom>
          <a:noFill/>
        </p:spPr>
        <p:txBody>
          <a:bodyPr wrap="none" lIns="0" tIns="0" rIns="0" bIns="0" rtlCol="0" anchor="ctr" anchorCtr="1">
            <a:noAutofit/>
          </a:bodyPr>
          <a:lstStyle/>
          <a:p>
            <a:r>
              <a:rPr kumimoji="1" lang="en-US" altLang="ja-JP" sz="1400" b="1">
                <a:latin typeface="Yu Gothic UI" panose="020B0500000000000000" pitchFamily="50" charset="-128"/>
                <a:ea typeface="Yu Gothic UI" panose="020B0500000000000000" pitchFamily="50" charset="-128"/>
              </a:rPr>
              <a:t>How</a:t>
            </a:r>
            <a:endParaRPr kumimoji="1" lang="ja-JP" altLang="en-US" sz="1400" b="1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614E1ADB-8977-BA06-4C0D-BE64836E2899}"/>
              </a:ext>
            </a:extLst>
          </p:cNvPr>
          <p:cNvCxnSpPr>
            <a:cxnSpLocks/>
            <a:stCxn id="21" idx="2"/>
            <a:endCxn id="45" idx="0"/>
          </p:cNvCxnSpPr>
          <p:nvPr/>
        </p:nvCxnSpPr>
        <p:spPr bwMode="gray">
          <a:xfrm>
            <a:off x="4953901" y="2558866"/>
            <a:ext cx="665" cy="37550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11543C50-A39E-D489-A18A-F0F79990E6A6}"/>
              </a:ext>
            </a:extLst>
          </p:cNvPr>
          <p:cNvCxnSpPr>
            <a:cxnSpLocks/>
            <a:stCxn id="5" idx="2"/>
            <a:endCxn id="21" idx="0"/>
          </p:cNvCxnSpPr>
          <p:nvPr/>
        </p:nvCxnSpPr>
        <p:spPr bwMode="gray">
          <a:xfrm>
            <a:off x="4953901" y="1359857"/>
            <a:ext cx="0" cy="375509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DCFB58-22D9-20E4-94FE-C7804F6B52A8}"/>
              </a:ext>
            </a:extLst>
          </p:cNvPr>
          <p:cNvSpPr txBox="1"/>
          <p:nvPr/>
        </p:nvSpPr>
        <p:spPr>
          <a:xfrm>
            <a:off x="280470" y="3855859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④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57780E5-4256-6A51-7CA8-6FC7001947F6}"/>
              </a:ext>
            </a:extLst>
          </p:cNvPr>
          <p:cNvSpPr txBox="1"/>
          <p:nvPr/>
        </p:nvSpPr>
        <p:spPr>
          <a:xfrm>
            <a:off x="107159" y="5134050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⑤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6E32B62-B6CB-4A74-F788-3FDDA5AABACD}"/>
              </a:ext>
            </a:extLst>
          </p:cNvPr>
          <p:cNvSpPr txBox="1"/>
          <p:nvPr/>
        </p:nvSpPr>
        <p:spPr>
          <a:xfrm>
            <a:off x="3279367" y="3181199"/>
            <a:ext cx="4953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③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0E3D0C2-FD18-EBE9-07A6-F6C4E6553257}"/>
              </a:ext>
            </a:extLst>
          </p:cNvPr>
          <p:cNvSpPr txBox="1"/>
          <p:nvPr/>
        </p:nvSpPr>
        <p:spPr>
          <a:xfrm>
            <a:off x="3279367" y="1939667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②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68BE5CE-9E65-3AE7-D6A2-6AA73DFCBD1B}"/>
              </a:ext>
            </a:extLst>
          </p:cNvPr>
          <p:cNvSpPr txBox="1"/>
          <p:nvPr/>
        </p:nvSpPr>
        <p:spPr>
          <a:xfrm>
            <a:off x="3288630" y="870858"/>
            <a:ext cx="4953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Yu Gothic UI" panose="020B0500000000000000" pitchFamily="50" charset="-128"/>
                <a:ea typeface="Yu Gothic UI" panose="020B0500000000000000" pitchFamily="50" charset="-128"/>
              </a:rPr>
              <a:t>①</a:t>
            </a:r>
          </a:p>
        </p:txBody>
      </p:sp>
    </p:spTree>
    <p:extLst>
      <p:ext uri="{BB962C8B-B14F-4D97-AF65-F5344CB8AC3E}">
        <p14:creationId xmlns:p14="http://schemas.microsoft.com/office/powerpoint/2010/main" val="2642260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表 60">
            <a:extLst>
              <a:ext uri="{FF2B5EF4-FFF2-40B4-BE49-F238E27FC236}">
                <a16:creationId xmlns:a16="http://schemas.microsoft.com/office/drawing/2014/main" id="{2B3EE359-46D7-4F2E-AED1-D28D518908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010959"/>
              </p:ext>
            </p:extLst>
          </p:nvPr>
        </p:nvGraphicFramePr>
        <p:xfrm>
          <a:off x="415922" y="1814913"/>
          <a:ext cx="9074151" cy="430111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38051">
                  <a:extLst>
                    <a:ext uri="{9D8B030D-6E8A-4147-A177-3AD203B41FA5}">
                      <a16:colId xmlns:a16="http://schemas.microsoft.com/office/drawing/2014/main" val="3424383783"/>
                    </a:ext>
                  </a:extLst>
                </a:gridCol>
                <a:gridCol w="1392920">
                  <a:extLst>
                    <a:ext uri="{9D8B030D-6E8A-4147-A177-3AD203B41FA5}">
                      <a16:colId xmlns:a16="http://schemas.microsoft.com/office/drawing/2014/main" val="4237322295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2013708153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123830088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879217751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4148829432"/>
                    </a:ext>
                  </a:extLst>
                </a:gridCol>
                <a:gridCol w="1428636">
                  <a:extLst>
                    <a:ext uri="{9D8B030D-6E8A-4147-A177-3AD203B41FA5}">
                      <a16:colId xmlns:a16="http://schemas.microsoft.com/office/drawing/2014/main" val="2743501876"/>
                    </a:ext>
                  </a:extLst>
                </a:gridCol>
              </a:tblGrid>
              <a:tr h="60255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ヒト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社内キーパーソン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1574531"/>
                  </a:ext>
                </a:extLst>
              </a:tr>
              <a:tr h="60255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社外キーパーソン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149449"/>
                  </a:ext>
                </a:extLst>
              </a:tr>
              <a:tr h="60255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モノ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7382273"/>
                  </a:ext>
                </a:extLst>
              </a:tr>
              <a:tr h="60255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カネ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109746"/>
                  </a:ext>
                </a:extLst>
              </a:tr>
              <a:tr h="60255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情報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知的財産権</a:t>
                      </a:r>
                      <a:br>
                        <a:rPr kumimoji="1" lang="en-US" altLang="ja-JP" sz="1400"/>
                      </a:br>
                      <a:r>
                        <a:rPr kumimoji="1" lang="ja-JP" altLang="en-US" sz="900"/>
                        <a:t>（特許・商標・意匠など）</a:t>
                      </a:r>
                      <a:endParaRPr kumimoji="1" lang="ja-JP" altLang="en-US" sz="1400"/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2230749"/>
                  </a:ext>
                </a:extLst>
              </a:tr>
              <a:tr h="60255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その他の無形資産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11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7050697"/>
                  </a:ext>
                </a:extLst>
              </a:tr>
              <a:tr h="60255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/>
                        <a:t>無形資産の</a:t>
                      </a:r>
                      <a:endParaRPr kumimoji="1" lang="en-US" altLang="ja-JP" sz="1200"/>
                    </a:p>
                    <a:p>
                      <a:pPr algn="ctr"/>
                      <a:r>
                        <a:rPr kumimoji="1" lang="ja-JP" altLang="en-US" sz="1200"/>
                        <a:t>獲得・強化に向けた打ち手</a:t>
                      </a:r>
                      <a:endParaRPr kumimoji="1" lang="en-US" altLang="ja-JP" sz="1200"/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en-US" altLang="ja-JP" sz="1000"/>
                        <a:t>KPI</a:t>
                      </a:r>
                      <a:r>
                        <a:rPr kumimoji="1" lang="ja-JP" altLang="en-US" sz="1000"/>
                        <a:t>管理表へ転記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8B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883494"/>
                  </a:ext>
                </a:extLst>
              </a:tr>
            </a:tbl>
          </a:graphicData>
        </a:graphic>
      </p:graphicFrame>
      <p:sp>
        <p:nvSpPr>
          <p:cNvPr id="66" name="矢印: 五方向 65">
            <a:extLst>
              <a:ext uri="{FF2B5EF4-FFF2-40B4-BE49-F238E27FC236}">
                <a16:creationId xmlns:a16="http://schemas.microsoft.com/office/drawing/2014/main" id="{9DCB24C6-D503-4B86-ACA4-FA9DE846F2C8}"/>
              </a:ext>
            </a:extLst>
          </p:cNvPr>
          <p:cNvSpPr/>
          <p:nvPr/>
        </p:nvSpPr>
        <p:spPr bwMode="gray">
          <a:xfrm>
            <a:off x="2328420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事業活動・業務１</a:t>
            </a: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1" name="矢印: 五方向 10">
            <a:extLst>
              <a:ext uri="{FF2B5EF4-FFF2-40B4-BE49-F238E27FC236}">
                <a16:creationId xmlns:a16="http://schemas.microsoft.com/office/drawing/2014/main" id="{61537DAE-4283-4944-BB84-72717B3A726D}"/>
              </a:ext>
            </a:extLst>
          </p:cNvPr>
          <p:cNvSpPr/>
          <p:nvPr/>
        </p:nvSpPr>
        <p:spPr bwMode="gray">
          <a:xfrm>
            <a:off x="3768299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algn="ctr" defTabSz="990564" fontAlgn="auto">
              <a:spcBef>
                <a:spcPts val="0"/>
              </a:spcBef>
              <a:spcAft>
                <a:spcPts val="0"/>
              </a:spcAft>
              <a:buSzPct val="100000"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事業活動・業務２</a:t>
            </a: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13" name="矢印: 五方向 12">
            <a:extLst>
              <a:ext uri="{FF2B5EF4-FFF2-40B4-BE49-F238E27FC236}">
                <a16:creationId xmlns:a16="http://schemas.microsoft.com/office/drawing/2014/main" id="{30ADEE92-9A44-4FD3-A70C-7965FF0F2960}"/>
              </a:ext>
            </a:extLst>
          </p:cNvPr>
          <p:cNvSpPr/>
          <p:nvPr/>
        </p:nvSpPr>
        <p:spPr bwMode="gray">
          <a:xfrm>
            <a:off x="5208177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３</a:t>
            </a:r>
          </a:p>
        </p:txBody>
      </p:sp>
      <p:sp>
        <p:nvSpPr>
          <p:cNvPr id="14" name="矢印: 五方向 13">
            <a:extLst>
              <a:ext uri="{FF2B5EF4-FFF2-40B4-BE49-F238E27FC236}">
                <a16:creationId xmlns:a16="http://schemas.microsoft.com/office/drawing/2014/main" id="{7B758773-0FB1-4121-ACC7-1BAEB4D9510A}"/>
              </a:ext>
            </a:extLst>
          </p:cNvPr>
          <p:cNvSpPr/>
          <p:nvPr/>
        </p:nvSpPr>
        <p:spPr bwMode="gray">
          <a:xfrm>
            <a:off x="6648055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４</a:t>
            </a:r>
          </a:p>
        </p:txBody>
      </p:sp>
      <p:sp>
        <p:nvSpPr>
          <p:cNvPr id="15" name="矢印: 五方向 14">
            <a:extLst>
              <a:ext uri="{FF2B5EF4-FFF2-40B4-BE49-F238E27FC236}">
                <a16:creationId xmlns:a16="http://schemas.microsoft.com/office/drawing/2014/main" id="{9491391E-0BB9-4E4E-817D-E53FD02D75B1}"/>
              </a:ext>
            </a:extLst>
          </p:cNvPr>
          <p:cNvSpPr/>
          <p:nvPr/>
        </p:nvSpPr>
        <p:spPr bwMode="gray">
          <a:xfrm>
            <a:off x="8087934" y="1388979"/>
            <a:ext cx="1457015" cy="360000"/>
          </a:xfrm>
          <a:prstGeom prst="homePlate">
            <a:avLst/>
          </a:prstGeom>
          <a:solidFill>
            <a:schemeClr val="bg1">
              <a:lumMod val="85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1200">
                <a:solidFill>
                  <a:prstClr val="black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事業活動・業務</a:t>
            </a:r>
            <a:r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</a:rPr>
              <a:t>５</a:t>
            </a:r>
          </a:p>
        </p:txBody>
      </p:sp>
      <p:graphicFrame>
        <p:nvGraphicFramePr>
          <p:cNvPr id="3" name="表 23">
            <a:extLst>
              <a:ext uri="{FF2B5EF4-FFF2-40B4-BE49-F238E27FC236}">
                <a16:creationId xmlns:a16="http://schemas.microsoft.com/office/drawing/2014/main" id="{4BCB8508-1E23-A163-5A70-150D10385380}"/>
              </a:ext>
            </a:extLst>
          </p:cNvPr>
          <p:cNvGraphicFramePr>
            <a:graphicFrameLocks noGrp="1"/>
          </p:cNvGraphicFramePr>
          <p:nvPr/>
        </p:nvGraphicFramePr>
        <p:xfrm>
          <a:off x="415923" y="408645"/>
          <a:ext cx="907415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775">
                  <a:extLst>
                    <a:ext uri="{9D8B030D-6E8A-4147-A177-3AD203B41FA5}">
                      <a16:colId xmlns:a16="http://schemas.microsoft.com/office/drawing/2014/main" val="254409157"/>
                    </a:ext>
                  </a:extLst>
                </a:gridCol>
                <a:gridCol w="1584468">
                  <a:extLst>
                    <a:ext uri="{9D8B030D-6E8A-4147-A177-3AD203B41FA5}">
                      <a16:colId xmlns:a16="http://schemas.microsoft.com/office/drawing/2014/main" val="3196692188"/>
                    </a:ext>
                  </a:extLst>
                </a:gridCol>
                <a:gridCol w="7179907">
                  <a:extLst>
                    <a:ext uri="{9D8B030D-6E8A-4147-A177-3AD203B41FA5}">
                      <a16:colId xmlns:a16="http://schemas.microsoft.com/office/drawing/2014/main" val="3625641792"/>
                    </a:ext>
                  </a:extLst>
                </a:gridCol>
              </a:tblGrid>
              <a:tr h="4444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</a:rPr>
                        <a:t>これまでの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</a:rPr>
                        <a:t>価値創造プロセス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5117863"/>
                  </a:ext>
                </a:extLst>
              </a:tr>
              <a:tr h="364726"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</a:rPr>
                        <a:t>□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</a:rPr>
                        <a:t>これからの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</a:rPr>
                        <a:t>価値創造プロセス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0453771"/>
                  </a:ext>
                </a:extLst>
              </a:tr>
            </a:tbl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CE86F32-E585-B172-B821-C29E0441D337}"/>
              </a:ext>
            </a:extLst>
          </p:cNvPr>
          <p:cNvSpPr/>
          <p:nvPr/>
        </p:nvSpPr>
        <p:spPr bwMode="gray">
          <a:xfrm>
            <a:off x="0" y="0"/>
            <a:ext cx="9906000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無形資産可視化ツール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業務</a:t>
            </a:r>
            <a:r>
              <a:rPr kumimoji="1" lang="ja-JP" altLang="en-US" sz="2400">
                <a:solidFill>
                  <a:prstClr val="black"/>
                </a:solidFill>
                <a:latin typeface="+mn-lt"/>
                <a:cs typeface="+mn-cs"/>
              </a:rPr>
              <a:t>フロー・商流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表（　　　　　　事業）</a:t>
            </a:r>
            <a:endParaRPr kumimoji="1" lang="en-US" altLang="ja-JP" sz="2400">
              <a:solidFill>
                <a:prstClr val="black"/>
              </a:solidFill>
              <a:latin typeface="+mn-lt"/>
              <a:cs typeface="+mn-cs"/>
            </a:endParaRP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B10B2A95-7D04-07B9-3329-C70B50C0BAF2}"/>
              </a:ext>
            </a:extLst>
          </p:cNvPr>
          <p:cNvGraphicFramePr>
            <a:graphicFrameLocks noGrp="1"/>
          </p:cNvGraphicFramePr>
          <p:nvPr/>
        </p:nvGraphicFramePr>
        <p:xfrm>
          <a:off x="5945256" y="6184436"/>
          <a:ext cx="3550284" cy="59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3572533357"/>
                    </a:ext>
                  </a:extLst>
                </a:gridCol>
                <a:gridCol w="3184524">
                  <a:extLst>
                    <a:ext uri="{9D8B030D-6E8A-4147-A177-3AD203B41FA5}">
                      <a16:colId xmlns:a16="http://schemas.microsoft.com/office/drawing/2014/main" val="3265822288"/>
                    </a:ext>
                  </a:extLst>
                </a:gridCol>
              </a:tblGrid>
              <a:tr h="5297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>
                          <a:solidFill>
                            <a:schemeClr val="tx1"/>
                          </a:solidFill>
                        </a:rPr>
                        <a:t>凡　例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現在保有する無形資産            ：黒字での記載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上記のうち重要な無形資産　   ：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太字にて表示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</a:rPr>
                        <a:t>将来必要な無形資産   　　　 ：</a:t>
                      </a:r>
                      <a:r>
                        <a:rPr kumimoji="1" lang="ja-JP" altLang="en-US" sz="1100" b="0" dirty="0">
                          <a:solidFill>
                            <a:srgbClr val="DA291C"/>
                          </a:solidFill>
                        </a:rPr>
                        <a:t>赤字での記載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8506015"/>
                  </a:ext>
                </a:extLst>
              </a:tr>
            </a:tbl>
          </a:graphicData>
        </a:graphic>
      </p:graphicFrame>
      <p:sp>
        <p:nvSpPr>
          <p:cNvPr id="7" name="フッター プレースホルダー 1">
            <a:extLst>
              <a:ext uri="{FF2B5EF4-FFF2-40B4-BE49-F238E27FC236}">
                <a16:creationId xmlns:a16="http://schemas.microsoft.com/office/drawing/2014/main" id="{0E44666B-BCCC-44E4-07AB-00B235B05019}"/>
              </a:ext>
            </a:extLst>
          </p:cNvPr>
          <p:cNvSpPr txBox="1">
            <a:spLocks/>
          </p:cNvSpPr>
          <p:nvPr/>
        </p:nvSpPr>
        <p:spPr>
          <a:xfrm>
            <a:off x="705600" y="6588000"/>
            <a:ext cx="4068000" cy="169200"/>
          </a:xfr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GB" altLang="en-GB" sz="9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88787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表 5">
            <a:extLst>
              <a:ext uri="{FF2B5EF4-FFF2-40B4-BE49-F238E27FC236}">
                <a16:creationId xmlns:a16="http://schemas.microsoft.com/office/drawing/2014/main" id="{4D06110D-026D-44F0-B744-C16AA610F9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622447"/>
              </p:ext>
            </p:extLst>
          </p:nvPr>
        </p:nvGraphicFramePr>
        <p:xfrm>
          <a:off x="415926" y="537945"/>
          <a:ext cx="9074148" cy="58646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5442">
                  <a:extLst>
                    <a:ext uri="{9D8B030D-6E8A-4147-A177-3AD203B41FA5}">
                      <a16:colId xmlns:a16="http://schemas.microsoft.com/office/drawing/2014/main" val="3822607685"/>
                    </a:ext>
                  </a:extLst>
                </a:gridCol>
                <a:gridCol w="1265442">
                  <a:extLst>
                    <a:ext uri="{9D8B030D-6E8A-4147-A177-3AD203B41FA5}">
                      <a16:colId xmlns:a16="http://schemas.microsoft.com/office/drawing/2014/main" val="1216557287"/>
                    </a:ext>
                  </a:extLst>
                </a:gridCol>
                <a:gridCol w="1080256">
                  <a:extLst>
                    <a:ext uri="{9D8B030D-6E8A-4147-A177-3AD203B41FA5}">
                      <a16:colId xmlns:a16="http://schemas.microsoft.com/office/drawing/2014/main" val="287164160"/>
                    </a:ext>
                  </a:extLst>
                </a:gridCol>
                <a:gridCol w="925934">
                  <a:extLst>
                    <a:ext uri="{9D8B030D-6E8A-4147-A177-3AD203B41FA5}">
                      <a16:colId xmlns:a16="http://schemas.microsoft.com/office/drawing/2014/main" val="3148854159"/>
                    </a:ext>
                  </a:extLst>
                </a:gridCol>
                <a:gridCol w="1265442">
                  <a:extLst>
                    <a:ext uri="{9D8B030D-6E8A-4147-A177-3AD203B41FA5}">
                      <a16:colId xmlns:a16="http://schemas.microsoft.com/office/drawing/2014/main" val="4249946030"/>
                    </a:ext>
                  </a:extLst>
                </a:gridCol>
                <a:gridCol w="1265442">
                  <a:extLst>
                    <a:ext uri="{9D8B030D-6E8A-4147-A177-3AD203B41FA5}">
                      <a16:colId xmlns:a16="http://schemas.microsoft.com/office/drawing/2014/main" val="1135889998"/>
                    </a:ext>
                  </a:extLst>
                </a:gridCol>
                <a:gridCol w="1080256">
                  <a:extLst>
                    <a:ext uri="{9D8B030D-6E8A-4147-A177-3AD203B41FA5}">
                      <a16:colId xmlns:a16="http://schemas.microsoft.com/office/drawing/2014/main" val="3825768005"/>
                    </a:ext>
                  </a:extLst>
                </a:gridCol>
                <a:gridCol w="925934">
                  <a:extLst>
                    <a:ext uri="{9D8B030D-6E8A-4147-A177-3AD203B41FA5}">
                      <a16:colId xmlns:a16="http://schemas.microsoft.com/office/drawing/2014/main" val="1322242907"/>
                    </a:ext>
                  </a:extLst>
                </a:gridCol>
              </a:tblGrid>
              <a:tr h="326483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経営方針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kumimoji="1" lang="ja-JP" altLang="en-US" sz="1000" b="0" dirty="0">
                          <a:latin typeface="+mn-ea"/>
                          <a:ea typeface="+mn-ea"/>
                        </a:rPr>
                        <a:t>将来ビジョン実現ツリー③を転記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D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打ち手</a:t>
                      </a:r>
                      <a:br>
                        <a:rPr kumimoji="1"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（大分類）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将来ビジョン実現ツリー④を転記</a:t>
                      </a:r>
                      <a:endParaRPr kumimoji="1" lang="en-US" altLang="ja-JP" sz="11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目標設定</a:t>
                      </a: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打ち手</a:t>
                      </a:r>
                      <a:br>
                        <a:rPr kumimoji="1" lang="en-US" altLang="ja-JP" sz="1200" b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（中分類）</a:t>
                      </a:r>
                      <a:endParaRPr kumimoji="1" lang="en-US" altLang="ja-JP" sz="1200" b="0"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>
                          <a:latin typeface="+mn-ea"/>
                          <a:ea typeface="+mn-ea"/>
                        </a:rPr>
                        <a:t>将来ビジョン実現ツリー⑤を転記</a:t>
                      </a: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4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打ち手</a:t>
                      </a:r>
                      <a:br>
                        <a:rPr kumimoji="1"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（小分類）</a:t>
                      </a:r>
                      <a:endParaRPr kumimoji="1" lang="en-US" altLang="ja-JP" sz="1200" b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業務フロー・商流表</a:t>
                      </a:r>
                      <a:endParaRPr kumimoji="1" lang="en-US" altLang="ja-JP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の「打ち手」を転記</a:t>
                      </a:r>
                      <a:endParaRPr kumimoji="1" lang="ja-JP" altLang="en-US" sz="1000" b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8B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目標設定</a:t>
                      </a:r>
                      <a:endParaRPr kumimoji="1" lang="en-US" altLang="ja-JP" sz="1200" b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>
                          <a:latin typeface="+mn-ea"/>
                          <a:ea typeface="+mn-ea"/>
                        </a:rPr>
                        <a:t>現在値（参照）</a:t>
                      </a:r>
                      <a:endParaRPr kumimoji="1" lang="en-US" altLang="ja-JP" sz="1100" b="1">
                        <a:latin typeface="+mn-ea"/>
                        <a:ea typeface="+mn-ea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793039"/>
                  </a:ext>
                </a:extLst>
              </a:tr>
              <a:tr h="48138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1"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KPI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（目標値）</a:t>
                      </a:r>
                      <a:endParaRPr kumimoji="1" lang="ja-JP" altLang="en-US" b="0"/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現在値</a:t>
                      </a:r>
                      <a:endParaRPr kumimoji="1" lang="ja-JP" altLang="en-US" b="0"/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KPI</a:t>
                      </a:r>
                    </a:p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（目標値）</a:t>
                      </a:r>
                      <a:endParaRPr kumimoji="1" lang="ja-JP" altLang="en-US" sz="1200" b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現在値</a:t>
                      </a:r>
                      <a:endParaRPr kumimoji="1" lang="en-US" altLang="ja-JP" sz="1200" b="0">
                        <a:latin typeface="+mn-ea"/>
                        <a:ea typeface="+mn-ea"/>
                      </a:endParaRPr>
                    </a:p>
                  </a:txBody>
                  <a:tcPr marL="36000" marR="36000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008437"/>
                  </a:ext>
                </a:extLst>
              </a:tr>
              <a:tr h="837736">
                <a:tc rowSpan="6">
                  <a:txBody>
                    <a:bodyPr/>
                    <a:lstStyle/>
                    <a:p>
                      <a:r>
                        <a:rPr kumimoji="1" lang="ja-JP" altLang="en-US" sz="1000" b="0" u="sng" dirty="0">
                          <a:solidFill>
                            <a:schemeClr val="tx1"/>
                          </a:solidFill>
                        </a:rPr>
                        <a:t>経営方針</a:t>
                      </a:r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1241705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u="sng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2486006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0861877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4820854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sz="1000" b="0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r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270533"/>
                  </a:ext>
                </a:extLst>
              </a:tr>
              <a:tr h="837736">
                <a:tc vMerge="1">
                  <a:txBody>
                    <a:bodyPr/>
                    <a:lstStyle/>
                    <a:p>
                      <a:endParaRPr kumimoji="1" lang="ja-JP" altLang="en-US" sz="10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B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9056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9591478"/>
                  </a:ext>
                </a:extLst>
              </a:tr>
            </a:tbl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08E23D0-E1B8-D9E2-9C30-64203F7F5900}"/>
              </a:ext>
            </a:extLst>
          </p:cNvPr>
          <p:cNvSpPr/>
          <p:nvPr/>
        </p:nvSpPr>
        <p:spPr bwMode="gray">
          <a:xfrm>
            <a:off x="0" y="0"/>
            <a:ext cx="9906000" cy="3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905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None/>
              <a:tabLst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無形資産可視化ツール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　</a:t>
            </a:r>
            <a:r>
              <a:rPr kumimoji="1" lang="en-US" altLang="ja-JP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KPI</a:t>
            </a: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管理表（　　　　　　事業）</a:t>
            </a:r>
            <a:endParaRPr kumimoji="1" lang="en-US" altLang="ja-JP" sz="2400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4" name="フッター プレースホルダー 1">
            <a:extLst>
              <a:ext uri="{FF2B5EF4-FFF2-40B4-BE49-F238E27FC236}">
                <a16:creationId xmlns:a16="http://schemas.microsoft.com/office/drawing/2014/main" id="{0CE887C8-D562-7108-E74A-01C21F9DD83B}"/>
              </a:ext>
            </a:extLst>
          </p:cNvPr>
          <p:cNvSpPr txBox="1">
            <a:spLocks/>
          </p:cNvSpPr>
          <p:nvPr/>
        </p:nvSpPr>
        <p:spPr>
          <a:xfrm>
            <a:off x="705600" y="6588000"/>
            <a:ext cx="4068000" cy="169200"/>
          </a:xfr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29768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859536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289304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719072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148840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578608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008376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438144" algn="l" defTabSz="859536" rtl="0" eaLnBrk="1" latinLnBrk="0" hangingPunct="1">
              <a:defRPr sz="19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endParaRPr lang="en-GB" altLang="en-GB" sz="900"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A0B7572-DD44-F999-1392-CEB0C04D056A}"/>
              </a:ext>
            </a:extLst>
          </p:cNvPr>
          <p:cNvSpPr/>
          <p:nvPr/>
        </p:nvSpPr>
        <p:spPr>
          <a:xfrm>
            <a:off x="2104592" y="3225655"/>
            <a:ext cx="1737736" cy="58550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600" dirty="0">
                <a:solidFill>
                  <a:sysClr val="windowText" lastClr="000000"/>
                </a:solidFill>
              </a:rPr>
              <a:t>黄色の箇所のみをご記入ください。</a:t>
            </a: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D69FC53D-6C9E-23DF-01B9-8D2DA0A69E21}"/>
              </a:ext>
            </a:extLst>
          </p:cNvPr>
          <p:cNvCxnSpPr>
            <a:cxnSpLocks/>
          </p:cNvCxnSpPr>
          <p:nvPr/>
        </p:nvCxnSpPr>
        <p:spPr>
          <a:xfrm flipV="1">
            <a:off x="3223491" y="2720830"/>
            <a:ext cx="290800" cy="504825"/>
          </a:xfrm>
          <a:prstGeom prst="straightConnector1">
            <a:avLst/>
          </a:prstGeom>
          <a:ln w="38100">
            <a:solidFill>
              <a:sysClr val="windowText" lastClr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63B1988B-F947-4798-BB98-A3BEB1423300}"/>
              </a:ext>
            </a:extLst>
          </p:cNvPr>
          <p:cNvCxnSpPr/>
          <p:nvPr/>
        </p:nvCxnSpPr>
        <p:spPr>
          <a:xfrm flipH="1" flipV="1">
            <a:off x="2323666" y="2730355"/>
            <a:ext cx="176213" cy="495300"/>
          </a:xfrm>
          <a:prstGeom prst="straightConnector1">
            <a:avLst/>
          </a:prstGeom>
          <a:ln w="38100">
            <a:solidFill>
              <a:sysClr val="windowText" lastClr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7D7B5185-4D2B-4713-9386-58F7042C8513}"/>
              </a:ext>
            </a:extLst>
          </p:cNvPr>
          <p:cNvCxnSpPr>
            <a:cxnSpLocks/>
            <a:stCxn id="2" idx="1"/>
          </p:cNvCxnSpPr>
          <p:nvPr/>
        </p:nvCxnSpPr>
        <p:spPr>
          <a:xfrm flipH="1">
            <a:off x="1376218" y="3518405"/>
            <a:ext cx="728374" cy="0"/>
          </a:xfrm>
          <a:prstGeom prst="straightConnector1">
            <a:avLst/>
          </a:prstGeom>
          <a:ln w="38100">
            <a:solidFill>
              <a:sysClr val="windowText" lastClr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73226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T Template_A4_J_202101_補足版">
  <a:themeElements>
    <a:clrScheme name="DT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43B02A"/>
      </a:accent2>
      <a:accent3>
        <a:srgbClr val="26890D"/>
      </a:accent3>
      <a:accent4>
        <a:srgbClr val="046A38"/>
      </a:accent4>
      <a:accent5>
        <a:srgbClr val="0D8390"/>
      </a:accent5>
      <a:accent6>
        <a:srgbClr val="007CB0"/>
      </a:accent6>
      <a:hlink>
        <a:srgbClr val="00A3E0"/>
      </a:hlink>
      <a:folHlink>
        <a:srgbClr val="7F7F7F"/>
      </a:folHlink>
    </a:clrScheme>
    <a:fontScheme name="DT">
      <a:majorFont>
        <a:latin typeface="Calibri"/>
        <a:ea typeface="Yu Gothic UI"/>
        <a:cs typeface=""/>
      </a:majorFont>
      <a:minorFont>
        <a:latin typeface="Calibri Light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BBBCBC"/>
        </a:solidFill>
        <a:ln w="12700" algn="ctr">
          <a:solidFill>
            <a:srgbClr val="BBBCBC"/>
          </a:solidFill>
          <a:miter lim="800000"/>
          <a:headEnd/>
          <a:tailEnd/>
        </a:ln>
      </a:spPr>
      <a:bodyPr rot="0" spcFirstLastPara="0" vertOverflow="overflow" horzOverflow="overflow" vert="horz" wrap="square" lIns="0" tIns="0" rIns="0" bIns="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spDef>
    <a:lnDef>
      <a:spPr bwMode="gray"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none" lIns="0" tIns="0" rIns="0" bIns="0" rtlCol="0">
        <a:spAutoFit/>
      </a:bodyPr>
      <a:lstStyle>
        <a:defPPr marL="0" marR="0" indent="0" algn="l" defTabSz="990564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100000"/>
          <a:buFont typeface="Wingdings" panose="05000000000000000000" pitchFamily="2" charset="2"/>
          <a:buNone/>
          <a:tabLst/>
          <a:defRPr kumimoji="1" sz="12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DT Template_A4_J.pptx" id="{4121A5CE-8CF7-471C-9AB9-EEB519B8062A}" vid="{90A55A66-08AB-46E0-97BB-3CE8FA80F4D3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DT Template_A4_J (2)</Template>
  <TotalTime>0</TotalTime>
  <Words>350</Words>
  <Application>Microsoft Office PowerPoint</Application>
  <PresentationFormat>A4 210 x 297 mm</PresentationFormat>
  <Paragraphs>115</Paragraphs>
  <Slides>3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Yu Gothic UI</vt:lpstr>
      <vt:lpstr>Arial</vt:lpstr>
      <vt:lpstr>Calibri</vt:lpstr>
      <vt:lpstr>Calibri Light</vt:lpstr>
      <vt:lpstr>Verdana</vt:lpstr>
      <vt:lpstr>Wingdings</vt:lpstr>
      <vt:lpstr>DT Template_A4_J_202101_補足版</vt:lpstr>
      <vt:lpstr>think-cell スライド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2023-12-06T11:40:00Z</dcterms:created>
  <dcterms:modified xsi:type="dcterms:W3CDTF">2024-04-18T01:51:46Z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2023-12-06T11:40:12Z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78aaf3f1-1896-45f9-b345-48f4b4c7a5c9</vt:lpwstr>
  </property>
  <property fmtid="{D5CDD505-2E9C-101B-9397-08002B2CF9AE}" pid="8" name="MSIP_Label_ea60d57e-af5b-4752-ac57-3e4f28ca11dc_ContentBits">
    <vt:lpwstr>0</vt:lpwstr>
  </property>
</Properties>
</file>